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ppt/charts/chart77.xml" ContentType="application/vnd.openxmlformats-officedocument.drawingml.chart+xml"/>
  <Override PartName="/ppt/charts/chart78.xml" ContentType="application/vnd.openxmlformats-officedocument.drawingml.chart+xml"/>
  <Override PartName="/ppt/charts/chart79.xml" ContentType="application/vnd.openxmlformats-officedocument.drawingml.chart+xml"/>
  <Override PartName="/ppt/charts/chart80.xml" ContentType="application/vnd.openxmlformats-officedocument.drawingml.chart+xml"/>
  <Override PartName="/ppt/charts/chart81.xml" ContentType="application/vnd.openxmlformats-officedocument.drawingml.chart+xml"/>
  <Override PartName="/ppt/charts/chart82.xml" ContentType="application/vnd.openxmlformats-officedocument.drawingml.chart+xml"/>
  <Override PartName="/ppt/charts/chart83.xml" ContentType="application/vnd.openxmlformats-officedocument.drawingml.chart+xml"/>
  <Override PartName="/ppt/charts/chart84.xml" ContentType="application/vnd.openxmlformats-officedocument.drawingml.chart+xml"/>
  <Override PartName="/ppt/charts/chart85.xml" ContentType="application/vnd.openxmlformats-officedocument.drawingml.chart+xml"/>
  <Override PartName="/ppt/charts/chart86.xml" ContentType="application/vnd.openxmlformats-officedocument.drawingml.chart+xml"/>
  <Override PartName="/ppt/charts/chart87.xml" ContentType="application/vnd.openxmlformats-officedocument.drawingml.chart+xml"/>
  <Override PartName="/ppt/charts/chart88.xml" ContentType="application/vnd.openxmlformats-officedocument.drawingml.chart+xml"/>
  <Override PartName="/ppt/charts/chart89.xml" ContentType="application/vnd.openxmlformats-officedocument.drawingml.chart+xml"/>
  <Override PartName="/ppt/charts/chart90.xml" ContentType="application/vnd.openxmlformats-officedocument.drawingml.chart+xml"/>
  <Override PartName="/ppt/charts/chart91.xml" ContentType="application/vnd.openxmlformats-officedocument.drawingml.chart+xml"/>
  <Override PartName="/ppt/charts/chart92.xml" ContentType="application/vnd.openxmlformats-officedocument.drawingml.chart+xml"/>
  <Override PartName="/ppt/charts/chart93.xml" ContentType="application/vnd.openxmlformats-officedocument.drawingml.chart+xml"/>
  <Override PartName="/ppt/charts/chart94.xml" ContentType="application/vnd.openxmlformats-officedocument.drawingml.chart+xml"/>
  <Override PartName="/ppt/charts/chart95.xml" ContentType="application/vnd.openxmlformats-officedocument.drawingml.chart+xml"/>
  <Override PartName="/ppt/charts/chart96.xml" ContentType="application/vnd.openxmlformats-officedocument.drawingml.chart+xml"/>
  <Override PartName="/ppt/charts/chart97.xml" ContentType="application/vnd.openxmlformats-officedocument.drawingml.chart+xml"/>
  <Override PartName="/ppt/charts/chart98.xml" ContentType="application/vnd.openxmlformats-officedocument.drawingml.chart+xml"/>
  <Override PartName="/ppt/charts/chart9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00" r:id="rId44"/>
    <p:sldId id="301" r:id="rId45"/>
    <p:sldId id="302" r:id="rId46"/>
    <p:sldId id="303" r:id="rId47"/>
    <p:sldId id="304" r:id="rId48"/>
    <p:sldId id="305" r:id="rId49"/>
    <p:sldId id="307" r:id="rId50"/>
    <p:sldId id="365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7" r:id="rId59"/>
    <p:sldId id="318" r:id="rId60"/>
    <p:sldId id="321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  <p:sldId id="335" r:id="rId74"/>
    <p:sldId id="338" r:id="rId75"/>
    <p:sldId id="336" r:id="rId76"/>
    <p:sldId id="337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  <p:sldId id="357" r:id="rId96"/>
    <p:sldId id="358" r:id="rId97"/>
    <p:sldId id="359" r:id="rId98"/>
    <p:sldId id="360" r:id="rId99"/>
    <p:sldId id="361" r:id="rId100"/>
    <p:sldId id="362" r:id="rId101"/>
    <p:sldId id="363" r:id="rId102"/>
    <p:sldId id="364" r:id="rId103"/>
  </p:sldIdLst>
  <p:sldSz cx="144018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668655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1337310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2005964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2674620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3343275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4011929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4680584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5349240" algn="l" defTabSz="133731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624" y="-112"/>
      </p:cViewPr>
      <p:guideLst>
        <p:guide orient="horz" pos="3400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notesMaster" Target="notesMasters/notesMaster1.xml"/><Relationship Id="rId105" Type="http://schemas.openxmlformats.org/officeDocument/2006/relationships/printerSettings" Target="printerSettings/printerSettings1.bin"/><Relationship Id="rId106" Type="http://schemas.openxmlformats.org/officeDocument/2006/relationships/presProps" Target="presProps.xml"/><Relationship Id="rId10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theme" Target="theme/theme1.xml"/><Relationship Id="rId10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7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0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2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3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4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5.xlsx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6.xlsx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7.xlsx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8.xlsx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9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0.xlsx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1.xlsx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2.xlsx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3.xlsx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4.xlsx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5.xlsx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6.xlsx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7.xlsx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8.xlsx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9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0.xlsx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1.xlsx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2.xlsx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3.xlsx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4.xlsx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5.xlsx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6.xlsx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7.xlsx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8.xlsx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9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0.xlsx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1.xlsx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2.xlsx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3.xlsx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4.xlsx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5.xlsx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6.xlsx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7.xlsx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8.xlsx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9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0.xlsx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1.xlsx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2.xlsx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3.xlsx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4.xlsx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5.xlsx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6.xlsx"/></Relationships>
</file>

<file path=ppt/charts/_rels/chart9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7.xlsx"/></Relationships>
</file>

<file path=ppt/charts/_rels/chart9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8.xlsx"/></Relationships>
</file>

<file path=ppt/charts/_rels/chart9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51598"/>
          <c:y val="0.0280825"/>
          <c:w val="0.76593"/>
          <c:h val="0.9211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#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25 - 29</c:v>
                </c:pt>
                <c:pt idx="1">
                  <c:v>20 - 24</c:v>
                </c:pt>
                <c:pt idx="2">
                  <c:v>15 - 19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39.7</c:v>
                </c:pt>
                <c:pt idx="1">
                  <c:v>33.3</c:v>
                </c:pt>
                <c:pt idx="2">
                  <c:v>26.7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46560872"/>
        <c:axId val="2146483656"/>
      </c:barChart>
      <c:catAx>
        <c:axId val="21465608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2146483656"/>
        <c:crosses val="autoZero"/>
        <c:auto val="1"/>
        <c:lblAlgn val="ctr"/>
        <c:lblOffset val="100"/>
        <c:noMultiLvlLbl val="1"/>
      </c:catAx>
      <c:valAx>
        <c:axId val="2146483656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1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2146560872"/>
        <c:crosses val="autoZero"/>
        <c:crossBetween val="between"/>
        <c:majorUnit val="10.0"/>
        <c:minorUnit val="5.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view3D>
      <c:rotX val="15"/>
      <c:hPercent val="102"/>
      <c:rotY val="0"/>
      <c:depthPercent val="5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  <a:sp3d prstMaterial="matte"/>
          </c:spPr>
          <c:invertIfNegative val="0"/>
          <c:cat>
            <c:strRef>
              <c:f>Sheet1!$A$2:$A$8</c:f>
              <c:strCache>
                <c:ptCount val="7"/>
                <c:pt idx="0">
                  <c:v>Otras personas</c:v>
                </c:pt>
                <c:pt idx="1">
                  <c:v>Pareja</c:v>
                </c:pt>
                <c:pt idx="2">
                  <c:v>Compañera/o de estudios</c:v>
                </c:pt>
                <c:pt idx="3">
                  <c:v>Mamá</c:v>
                </c:pt>
                <c:pt idx="4">
                  <c:v>Otro familiar</c:v>
                </c:pt>
                <c:pt idx="5">
                  <c:v>Amigo/a gay, lesbiana, bi, trans, queer+</c:v>
                </c:pt>
                <c:pt idx="6">
                  <c:v>Amigo/a hetero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5.2</c:v>
                </c:pt>
                <c:pt idx="1">
                  <c:v>1.1</c:v>
                </c:pt>
                <c:pt idx="2">
                  <c:v>7.6</c:v>
                </c:pt>
                <c:pt idx="3">
                  <c:v>8.9</c:v>
                </c:pt>
                <c:pt idx="4">
                  <c:v>10.9</c:v>
                </c:pt>
                <c:pt idx="5">
                  <c:v>22.4</c:v>
                </c:pt>
                <c:pt idx="6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4133928"/>
        <c:axId val="-2124130488"/>
        <c:axId val="-2124127080"/>
      </c:bar3DChart>
      <c:catAx>
        <c:axId val="-21241339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130488"/>
        <c:crosses val="autoZero"/>
        <c:auto val="1"/>
        <c:lblAlgn val="ctr"/>
        <c:lblOffset val="100"/>
        <c:noMultiLvlLbl val="1"/>
      </c:catAx>
      <c:valAx>
        <c:axId val="-2124130488"/>
        <c:scaling>
          <c:orientation val="minMax"/>
        </c:scaling>
        <c:delete val="0"/>
        <c:axPos val="t"/>
        <c:numFmt formatCode="0.#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133928"/>
        <c:crosses val="autoZero"/>
        <c:crossBetween val="between"/>
        <c:majorUnit val="12.5"/>
        <c:minorUnit val="6.25"/>
      </c:valAx>
      <c:serAx>
        <c:axId val="-212412708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round/>
          </a:ln>
        </c:spPr>
        <c:crossAx val="-2124130488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5523"/>
          <c:y val="0.0385777"/>
          <c:w val="0.63977"/>
          <c:h val="0.9331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En persona e internet</c:v>
                </c:pt>
                <c:pt idx="1">
                  <c:v>Solo por internet</c:v>
                </c:pt>
                <c:pt idx="2">
                  <c:v>Solo en persona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84.8</c:v>
                </c:pt>
                <c:pt idx="1">
                  <c:v>6.1</c:v>
                </c:pt>
                <c:pt idx="2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6932968"/>
        <c:axId val="-2116944776"/>
      </c:barChart>
      <c:catAx>
        <c:axId val="-21169329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3200" b="1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6944776"/>
        <c:crosses val="autoZero"/>
        <c:auto val="1"/>
        <c:lblAlgn val="ctr"/>
        <c:lblOffset val="100"/>
        <c:noMultiLvlLbl val="1"/>
      </c:catAx>
      <c:valAx>
        <c:axId val="-2116944776"/>
        <c:scaling>
          <c:orientation val="minMax"/>
        </c:scaling>
        <c:delete val="0"/>
        <c:axPos val="t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6932968"/>
        <c:crosses val="autoZero"/>
        <c:crossBetween val="between"/>
        <c:majorUnit val="22.5"/>
        <c:minorUnit val="11.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77E90"/>
                </a:gs>
                <a:gs pos="100000">
                  <a:srgbClr val="78BACC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092A8"/>
                  </a:gs>
                  <a:gs pos="100000">
                    <a:srgbClr val="86C1D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7A4BD"/>
                  </a:gs>
                  <a:gs pos="100000">
                    <a:srgbClr val="91C8D7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6FB6CD"/>
                  </a:gs>
                  <a:gs pos="100000">
                    <a:srgbClr val="A9D3E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9EC9D9"/>
                  </a:gs>
                  <a:gs pos="100000">
                    <a:srgbClr val="C5DFE8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C0DAE5"/>
                  </a:gs>
                  <a:gs pos="100000">
                    <a:srgbClr val="D9E9EF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Sheet1!$B$1:$G$1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39.7</c:v>
                </c:pt>
                <c:pt idx="1">
                  <c:v>12.4</c:v>
                </c:pt>
                <c:pt idx="2">
                  <c:v>15.5</c:v>
                </c:pt>
                <c:pt idx="3">
                  <c:v>22.7</c:v>
                </c:pt>
                <c:pt idx="4">
                  <c:v>7.8</c:v>
                </c:pt>
                <c:pt idx="5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rgbClr val="8EB4E3"/>
            </a:solidFill>
            <a:ln w="12700" cap="flat">
              <a:noFill/>
              <a:miter lim="400000"/>
            </a:ln>
            <a:effectLst>
              <a:outerShdw blurRad="38100" dist="23000" dir="5400000" algn="tl">
                <a:srgbClr val="000000">
                  <a:alpha val="35000"/>
                </a:srgbClr>
              </a:outerShdw>
            </a:effectLst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blurRad="38100" dist="23000" dir="5400000" algn="tl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62.8</c:v>
                </c:pt>
                <c:pt idx="1">
                  <c:v>37.2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E8DA3"/>
                </a:gs>
                <a:gs pos="100000">
                  <a:srgbClr val="83C0D0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88.8</c:v>
                </c:pt>
                <c:pt idx="1">
                  <c:v>9.4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49.8</c:v>
                </c:pt>
                <c:pt idx="1">
                  <c:v>50.2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44.2</c:v>
                </c:pt>
                <c:pt idx="1">
                  <c:v>55.8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view3D>
      <c:rotX val="1"/>
      <c:hPercent val="130"/>
      <c:rotY val="0"/>
      <c:depthPercent val="5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  <a:sp3d prstMaterial="matte"/>
          </c:spPr>
          <c:invertIfNegative val="0"/>
          <c:dLbls>
            <c:dLbl>
              <c:idx val="7"/>
              <c:layout/>
              <c:tx>
                <c:rich>
                  <a:bodyPr/>
                  <a:lstStyle/>
                  <a:p>
                    <a:r>
                      <a:rPr lang="es-ES" smtClean="0"/>
                      <a:t>55,8%</a:t>
                    </a:r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Mamá</c:v>
                </c:pt>
                <c:pt idx="1">
                  <c:v>Papá</c:v>
                </c:pt>
                <c:pt idx="2">
                  <c:v>Otro familiar</c:v>
                </c:pt>
                <c:pt idx="3">
                  <c:v>Amigo/a</c:v>
                </c:pt>
                <c:pt idx="4">
                  <c:v>Compañera/o de estudio</c:v>
                </c:pt>
                <c:pt idx="5">
                  <c:v>Compañera/o de trabajo</c:v>
                </c:pt>
                <c:pt idx="6">
                  <c:v>Docente</c:v>
                </c:pt>
                <c:pt idx="7">
                  <c:v>Nunca me dieron ese consejo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0.207</c:v>
                </c:pt>
                <c:pt idx="1">
                  <c:v>0.16</c:v>
                </c:pt>
                <c:pt idx="2">
                  <c:v>0.146</c:v>
                </c:pt>
                <c:pt idx="3">
                  <c:v>0.076</c:v>
                </c:pt>
                <c:pt idx="4">
                  <c:v>0.04</c:v>
                </c:pt>
                <c:pt idx="5">
                  <c:v>0.022</c:v>
                </c:pt>
                <c:pt idx="6">
                  <c:v>0.058</c:v>
                </c:pt>
                <c:pt idx="7">
                  <c:v>0.539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17091544"/>
        <c:axId val="-2117339640"/>
        <c:axId val="-2117099528"/>
      </c:bar3DChart>
      <c:catAx>
        <c:axId val="-21170915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7339640"/>
        <c:crosses val="autoZero"/>
        <c:auto val="1"/>
        <c:lblAlgn val="ctr"/>
        <c:lblOffset val="100"/>
        <c:noMultiLvlLbl val="1"/>
      </c:catAx>
      <c:valAx>
        <c:axId val="-21173396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7091544"/>
        <c:crosses val="autoZero"/>
        <c:crossBetween val="between"/>
        <c:majorUnit val="0.15"/>
        <c:minorUnit val="0.075"/>
      </c:valAx>
      <c:serAx>
        <c:axId val="-2117099528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round/>
          </a:ln>
        </c:spPr>
        <c:crossAx val="-2117339640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03709"/>
          <c:y val="0.203709"/>
          <c:w val="0.592581"/>
          <c:h val="0.580081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37609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0.151368170752832"/>
                  <c:y val="-5.28581216732047E-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7043365874179"/>
                  <c:y val="0.011532814318851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</c:dLbls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0.461</c:v>
                </c:pt>
                <c:pt idx="1">
                  <c:v>0.539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68233"/>
          <c:y val="0.0728754"/>
          <c:w val="0.569032"/>
          <c:h val="0.8040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2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Antes lo evitaba, pero ya no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0.442</c:v>
                </c:pt>
                <c:pt idx="1">
                  <c:v>0.313</c:v>
                </c:pt>
                <c:pt idx="2">
                  <c:v>0.244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7771688"/>
        <c:axId val="-2127768392"/>
      </c:barChart>
      <c:catAx>
        <c:axId val="-21277716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7768392"/>
        <c:crosses val="autoZero"/>
        <c:auto val="1"/>
        <c:lblAlgn val="ctr"/>
        <c:lblOffset val="100"/>
        <c:noMultiLvlLbl val="1"/>
      </c:catAx>
      <c:valAx>
        <c:axId val="-2127768392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0.0%" sourceLinked="0"/>
        <c:majorTickMark val="out"/>
        <c:minorTickMark val="none"/>
        <c:tickLblPos val="high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7771688"/>
        <c:crosses val="autoZero"/>
        <c:crossBetween val="between"/>
        <c:majorUnit val="0.115"/>
        <c:minorUnit val="0.05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87.7</c:v>
                </c:pt>
                <c:pt idx="1">
                  <c:v>2.0</c:v>
                </c:pt>
                <c:pt idx="2">
                  <c:v>9.8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view3D>
      <c:rotX val="0"/>
      <c:hPercent val="95"/>
      <c:rotY val="0"/>
      <c:depthPercent val="5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  <a:sp3d prstMaterial="matte"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Transporte público</c:v>
                </c:pt>
                <c:pt idx="1">
                  <c:v>Una calle, plaza, parque</c:v>
                </c:pt>
                <c:pt idx="2">
                  <c:v>Servicios públicos</c:v>
                </c:pt>
                <c:pt idx="3">
                  <c:v>Nunca evito comentar lo que soy</c:v>
                </c:pt>
                <c:pt idx="4">
                  <c:v>Lugar de trabajo</c:v>
                </c:pt>
                <c:pt idx="5">
                  <c:v>Cafetería, restaurante, bar</c:v>
                </c:pt>
                <c:pt idx="6">
                  <c:v>Lugar de estudio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0.403</c:v>
                </c:pt>
                <c:pt idx="1">
                  <c:v>0.336</c:v>
                </c:pt>
                <c:pt idx="2">
                  <c:v>0.29</c:v>
                </c:pt>
                <c:pt idx="3">
                  <c:v>0.257</c:v>
                </c:pt>
                <c:pt idx="4">
                  <c:v>0.228</c:v>
                </c:pt>
                <c:pt idx="5">
                  <c:v>0.14</c:v>
                </c:pt>
                <c:pt idx="6">
                  <c:v>0.096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3727704"/>
        <c:axId val="-2123724360"/>
        <c:axId val="-2123721016"/>
      </c:bar3DChart>
      <c:catAx>
        <c:axId val="-21237277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3724360"/>
        <c:crosses val="autoZero"/>
        <c:auto val="1"/>
        <c:lblAlgn val="ctr"/>
        <c:lblOffset val="100"/>
        <c:noMultiLvlLbl val="1"/>
      </c:catAx>
      <c:valAx>
        <c:axId val="-212372436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3727704"/>
        <c:crosses val="autoZero"/>
        <c:crossBetween val="between"/>
        <c:majorUnit val="0.125"/>
        <c:minorUnit val="0.0625"/>
      </c:valAx>
      <c:serAx>
        <c:axId val="-2123721016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round/>
          </a:ln>
        </c:spPr>
        <c:crossAx val="-2123724360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view3D>
      <c:rotX val="0"/>
      <c:hPercent val="95"/>
      <c:rotY val="0"/>
      <c:depthPercent val="5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  <a:sp3d prstMaterial="matte"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Mis familiares podrían rechazarme</c:v>
                </c:pt>
                <c:pt idx="1">
                  <c:v>Siento que dañaría a tros</c:v>
                </c:pt>
                <c:pt idx="2">
                  <c:v>No estoy listo para contarlo</c:v>
                </c:pt>
                <c:pt idx="3">
                  <c:v>Enfrentaría malos tratos en estudio</c:v>
                </c:pt>
                <c:pt idx="4">
                  <c:v>Enfrentaría malos tratos en mi trabajo</c:v>
                </c:pt>
                <c:pt idx="5">
                  <c:v>Mis amigos podrían rechazarme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0.298</c:v>
                </c:pt>
                <c:pt idx="1">
                  <c:v>0.16</c:v>
                </c:pt>
                <c:pt idx="2">
                  <c:v>0.145</c:v>
                </c:pt>
                <c:pt idx="3">
                  <c:v>0.13</c:v>
                </c:pt>
                <c:pt idx="4">
                  <c:v>0.128</c:v>
                </c:pt>
                <c:pt idx="5">
                  <c:v>0.061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15169576"/>
        <c:axId val="-2115166232"/>
        <c:axId val="-2115162888"/>
      </c:bar3DChart>
      <c:catAx>
        <c:axId val="-21151695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166232"/>
        <c:crosses val="autoZero"/>
        <c:auto val="1"/>
        <c:lblAlgn val="ctr"/>
        <c:lblOffset val="100"/>
        <c:noMultiLvlLbl val="1"/>
      </c:catAx>
      <c:valAx>
        <c:axId val="-211516623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169576"/>
        <c:crosses val="autoZero"/>
        <c:crossBetween val="between"/>
        <c:majorUnit val="0.075"/>
        <c:minorUnit val="0.0375"/>
      </c:valAx>
      <c:serAx>
        <c:axId val="-2115162888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round/>
          </a:ln>
        </c:spPr>
        <c:crossAx val="-2115166232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75.6</c:v>
                </c:pt>
                <c:pt idx="1">
                  <c:v>15.8</c:v>
                </c:pt>
                <c:pt idx="2">
                  <c:v>2.1</c:v>
                </c:pt>
                <c:pt idx="3">
                  <c:v>1.6</c:v>
                </c:pt>
                <c:pt idx="4">
                  <c:v>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E8DA3"/>
                </a:gs>
                <a:gs pos="100000">
                  <a:srgbClr val="83C0D0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64.3</c:v>
                </c:pt>
                <c:pt idx="1">
                  <c:v>21.3</c:v>
                </c:pt>
                <c:pt idx="2">
                  <c:v>14.4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5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  <c:pt idx="4">
                  <c:v>Series5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50.9</c:v>
                </c:pt>
                <c:pt idx="1">
                  <c:v>34.5</c:v>
                </c:pt>
                <c:pt idx="2">
                  <c:v>9.7</c:v>
                </c:pt>
                <c:pt idx="3">
                  <c:v>3.4</c:v>
                </c:pt>
                <c:pt idx="4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24697"/>
          <c:y val="0.0442495"/>
          <c:w val="0.481252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Burlas e insultos</c:v>
                </c:pt>
                <c:pt idx="1">
                  <c:v>Psicológica</c:v>
                </c:pt>
                <c:pt idx="2">
                  <c:v>Amenazas</c:v>
                </c:pt>
                <c:pt idx="3">
                  <c:v>Física</c:v>
                </c:pt>
                <c:pt idx="4">
                  <c:v>Obstáculo para acceso a servicios</c:v>
                </c:pt>
                <c:pt idx="5">
                  <c:v>Abuso sexual</c:v>
                </c:pt>
                <c:pt idx="6">
                  <c:v>No he sido discriminado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0.669</c:v>
                </c:pt>
                <c:pt idx="1">
                  <c:v>0.291</c:v>
                </c:pt>
                <c:pt idx="2">
                  <c:v>0.133</c:v>
                </c:pt>
                <c:pt idx="3">
                  <c:v>0.084</c:v>
                </c:pt>
                <c:pt idx="4">
                  <c:v>0.077</c:v>
                </c:pt>
                <c:pt idx="5">
                  <c:v>0.035</c:v>
                </c:pt>
                <c:pt idx="6">
                  <c:v>0.271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9611544"/>
        <c:axId val="-2119500040"/>
      </c:barChart>
      <c:catAx>
        <c:axId val="-21196115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9500040"/>
        <c:crosses val="autoZero"/>
        <c:auto val="1"/>
        <c:lblAlgn val="ctr"/>
        <c:lblOffset val="100"/>
        <c:noMultiLvlLbl val="1"/>
      </c:catAx>
      <c:valAx>
        <c:axId val="-21195000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9611544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4879"/>
          <c:y val="0.0442495"/>
          <c:w val="0.501229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Un desconocido</c:v>
                </c:pt>
                <c:pt idx="1">
                  <c:v>Un compañero de estudio</c:v>
                </c:pt>
                <c:pt idx="2">
                  <c:v>Un familiar</c:v>
                </c:pt>
                <c:pt idx="3">
                  <c:v>Un docente o directivo</c:v>
                </c:pt>
                <c:pt idx="4">
                  <c:v>Un compañero de trabajo</c:v>
                </c:pt>
                <c:pt idx="5">
                  <c:v>Funcionario público</c:v>
                </c:pt>
                <c:pt idx="6">
                  <c:v>Personal médico</c:v>
                </c:pt>
                <c:pt idx="7">
                  <c:v>Carabineros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0.516</c:v>
                </c:pt>
                <c:pt idx="1">
                  <c:v>0.208</c:v>
                </c:pt>
                <c:pt idx="2">
                  <c:v>0.171</c:v>
                </c:pt>
                <c:pt idx="3">
                  <c:v>0.095</c:v>
                </c:pt>
                <c:pt idx="4">
                  <c:v>0.078</c:v>
                </c:pt>
                <c:pt idx="5">
                  <c:v>0.059</c:v>
                </c:pt>
                <c:pt idx="6">
                  <c:v>0.026</c:v>
                </c:pt>
                <c:pt idx="7">
                  <c:v>0.051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888312"/>
        <c:axId val="-2118905592"/>
      </c:barChart>
      <c:catAx>
        <c:axId val="-21188883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8905592"/>
        <c:crosses val="autoZero"/>
        <c:auto val="1"/>
        <c:lblAlgn val="ctr"/>
        <c:lblOffset val="100"/>
        <c:noMultiLvlLbl val="1"/>
      </c:catAx>
      <c:valAx>
        <c:axId val="-211890559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8888312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22026"/>
          <c:y val="0.0442495"/>
          <c:w val="0.479877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Solas</c:v>
                </c:pt>
                <c:pt idx="1">
                  <c:v>A veces solas a veces en grupo</c:v>
                </c:pt>
                <c:pt idx="2">
                  <c:v>En grupo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0.328</c:v>
                </c:pt>
                <c:pt idx="1">
                  <c:v>0.299</c:v>
                </c:pt>
                <c:pt idx="2">
                  <c:v>0.186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9072936"/>
        <c:axId val="-2119070040"/>
      </c:barChart>
      <c:catAx>
        <c:axId val="-21190729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9070040"/>
        <c:crosses val="autoZero"/>
        <c:auto val="1"/>
        <c:lblAlgn val="ctr"/>
        <c:lblOffset val="100"/>
        <c:noMultiLvlLbl val="1"/>
      </c:catAx>
      <c:valAx>
        <c:axId val="-21190700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9072936"/>
        <c:crosses val="autoZero"/>
        <c:crossBetween val="between"/>
        <c:majorUnit val="0.085"/>
        <c:minorUnit val="0.04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76001"/>
          <c:y val="0.276001"/>
          <c:w val="0.447999"/>
          <c:h val="0.435499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rgbClr val="17375E"/>
            </a:solidFill>
            <a:ln w="12700" cap="flat">
              <a:noFill/>
              <a:miter lim="400000"/>
            </a:ln>
            <a:effectLst>
              <a:outerShdw blurRad="38100" dist="23000" dir="5400000" algn="tl">
                <a:srgbClr val="000000">
                  <a:alpha val="35000"/>
                </a:srgbClr>
              </a:outerShdw>
            </a:effectLst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8EB4E3"/>
              </a:solidFill>
              <a:ln w="12700" cap="flat">
                <a:noFill/>
                <a:miter lim="400000"/>
              </a:ln>
              <a:effectLst>
                <a:outerShdw blurRad="38100" dist="23000" dir="5400000" algn="tl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solidFill>
                <a:srgbClr val="DCE6F2"/>
              </a:solidFill>
              <a:ln w="12700" cap="flat">
                <a:noFill/>
                <a:miter lim="400000"/>
              </a:ln>
              <a:effectLst>
                <a:outerShdw blurRad="38100" dist="23000" dir="5400000" algn="tl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.16976090766076"/>
                  <c:y val="0.031082983092815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2700427819326"/>
                  <c:y val="-0.051406472038117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"/>
                  <c:y val="-0.10879044082485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376092"/>
                  </a:solidFill>
                  <a:prstDash val="solid"/>
                  <a:round/>
                </a:ln>
                <a:effectLst/>
              </c:spPr>
            </c:leaderLines>
          </c:dLbls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0.641</c:v>
                </c:pt>
                <c:pt idx="1">
                  <c:v>0.301</c:v>
                </c:pt>
                <c:pt idx="2">
                  <c:v>0.058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94705"/>
          <c:y val="0.0442495"/>
          <c:w val="0.455338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No vale la pena denunciarlo</c:v>
                </c:pt>
                <c:pt idx="1">
                  <c:v>Nada sucedería o cambiaría</c:v>
                </c:pt>
                <c:pt idx="2">
                  <c:v>No sabía donde ir</c:v>
                </c:pt>
                <c:pt idx="3">
                  <c:v>Miedo a represalias</c:v>
                </c:pt>
                <c:pt idx="4">
                  <c:v>No quise revelar mi orientación sexual</c:v>
                </c:pt>
                <c:pt idx="5">
                  <c:v>Solucioné el problema yo mismo</c:v>
                </c:pt>
                <c:pt idx="6">
                  <c:v>No tuve tiempo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0.261</c:v>
                </c:pt>
                <c:pt idx="1">
                  <c:v>0.243</c:v>
                </c:pt>
                <c:pt idx="2">
                  <c:v>0.19</c:v>
                </c:pt>
                <c:pt idx="3">
                  <c:v>0.131</c:v>
                </c:pt>
                <c:pt idx="4">
                  <c:v>0.101</c:v>
                </c:pt>
                <c:pt idx="5">
                  <c:v>0.094</c:v>
                </c:pt>
                <c:pt idx="6">
                  <c:v>0.049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4441400"/>
        <c:axId val="-2124456776"/>
      </c:barChart>
      <c:catAx>
        <c:axId val="-21244414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456776"/>
        <c:crosses val="autoZero"/>
        <c:auto val="1"/>
        <c:lblAlgn val="ctr"/>
        <c:lblOffset val="100"/>
        <c:noMultiLvlLbl val="1"/>
      </c:catAx>
      <c:valAx>
        <c:axId val="-2124456776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441400"/>
        <c:crosses val="autoZero"/>
        <c:crossBetween val="between"/>
        <c:majorUnit val="0.075"/>
        <c:minorUnit val="0.03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98.3</c:v>
                </c:pt>
                <c:pt idx="1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7375E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73.9</c:v>
                </c:pt>
                <c:pt idx="1">
                  <c:v>26.1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53336"/>
          <c:y val="0.0442495"/>
          <c:w val="0.469858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s-ES" smtClean="0"/>
                      <a:t>69,6%</a:t>
                    </a:r>
                    <a:endParaRPr lang="es-E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Nunca me he hecho daño</c:v>
                </c:pt>
                <c:pt idx="1">
                  <c:v>Me aislé del resto de las personas</c:v>
                </c:pt>
                <c:pt idx="2">
                  <c:v>Dañe zonas de mi cuerpo</c:v>
                </c:pt>
                <c:pt idx="3">
                  <c:v>Intenté suicidarme</c:v>
                </c:pt>
                <c:pt idx="4">
                  <c:v>Dejé de comer</c:v>
                </c:pt>
                <c:pt idx="5">
                  <c:v>Consumo abusivo de drogas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0.739</c:v>
                </c:pt>
                <c:pt idx="1">
                  <c:v>0.183</c:v>
                </c:pt>
                <c:pt idx="2">
                  <c:v>0.15</c:v>
                </c:pt>
                <c:pt idx="3">
                  <c:v>0.114</c:v>
                </c:pt>
                <c:pt idx="4">
                  <c:v>0.086</c:v>
                </c:pt>
                <c:pt idx="5">
                  <c:v>0.053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5897752"/>
        <c:axId val="-2126805640"/>
      </c:barChart>
      <c:catAx>
        <c:axId val="-21158977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805640"/>
        <c:crosses val="autoZero"/>
        <c:auto val="1"/>
        <c:lblAlgn val="ctr"/>
        <c:lblOffset val="100"/>
        <c:noMultiLvlLbl val="1"/>
      </c:catAx>
      <c:valAx>
        <c:axId val="-21268056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897752"/>
        <c:crosses val="autoZero"/>
        <c:crossBetween val="between"/>
        <c:majorUnit val="0.2"/>
        <c:minorUnit val="0.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17375E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solidFill>
                <a:srgbClr val="558ED5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solidFill>
                <a:srgbClr val="C6D9F1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solidFill>
                <a:srgbClr val="8EB4E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69.6</c:v>
                </c:pt>
                <c:pt idx="1">
                  <c:v>16.9</c:v>
                </c:pt>
                <c:pt idx="2">
                  <c:v>9.5</c:v>
                </c:pt>
                <c:pt idx="3">
                  <c:v>2.2</c:v>
                </c:pt>
                <c:pt idx="4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88.6</c:v>
                </c:pt>
                <c:pt idx="1">
                  <c:v>5.0</c:v>
                </c:pt>
                <c:pt idx="2">
                  <c:v>4.7</c:v>
                </c:pt>
                <c:pt idx="3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title>
      <c:tx>
        <c:rich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s-ES" sz="1800" b="0" i="0" u="none" strike="noStrike">
                <a:solidFill>
                  <a:srgbClr val="000000"/>
                </a:solidFill>
                <a:latin typeface="Calibri"/>
              </a:rPr>
              <a:t>Ventas</a:t>
            </a:r>
          </a:p>
        </c:rich>
      </c:tx>
      <c:layout>
        <c:manualLayout>
          <c:xMode val="edge"/>
          <c:yMode val="edge"/>
          <c:x val="0.460561"/>
          <c:y val="0.0"/>
          <c:w val="0.0788774"/>
          <c:h val="0.0461603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88014"/>
          <c:y val="0.0461603"/>
          <c:w val="0.711532"/>
          <c:h val="0.922485"/>
        </c:manualLayout>
      </c:layout>
      <c:barChart>
        <c:barDir val="bar"/>
        <c:grouping val="clustered"/>
        <c:varyColors val="0"/>
        <c:ser>
          <c:idx val="0"/>
          <c:order val="0"/>
          <c:tx>
            <c:v>Ventas</c:v>
          </c:tx>
          <c:spPr>
            <a:solidFill>
              <a:srgbClr val="17375E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  <c:spPr>
              <a:solidFill>
                <a:schemeClr val="accent5"/>
              </a:soli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invertIfNegative val="1"/>
            <c:bubble3D val="0"/>
            <c:spPr>
              <a:solidFill>
                <a:schemeClr val="accent5"/>
              </a:soli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3"/>
              <c:pt idx="0">
                <c:v>Sí</c:v>
              </c:pt>
              <c:pt idx="1">
                <c:v>NO</c:v>
              </c:pt>
              <c:pt idx="2">
                <c:v>NO SÉ</c:v>
              </c:pt>
            </c:strLit>
          </c:cat>
          <c:val>
            <c:numLit>
              <c:formatCode>General</c:formatCode>
              <c:ptCount val="3"/>
              <c:pt idx="0">
                <c:v>0.826</c:v>
              </c:pt>
              <c:pt idx="1">
                <c:v>0.141</c:v>
              </c:pt>
              <c:pt idx="2">
                <c:v>0.034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7029224"/>
        <c:axId val="-2115979864"/>
      </c:barChart>
      <c:catAx>
        <c:axId val="-212702922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32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979864"/>
        <c:crosses val="autoZero"/>
        <c:auto val="1"/>
        <c:lblAlgn val="ctr"/>
        <c:lblOffset val="100"/>
        <c:noMultiLvlLbl val="1"/>
      </c:catAx>
      <c:valAx>
        <c:axId val="-2115979864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7029224"/>
        <c:crosses val="autoZero"/>
        <c:crossBetween val="between"/>
        <c:majorUnit val="0.225"/>
        <c:minorUnit val="0.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714377"/>
          <c:y val="0.0505145"/>
          <c:w val="0.890498"/>
          <c:h val="0.9163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Sí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0.927</c:v>
                </c:pt>
                <c:pt idx="1">
                  <c:v>0.073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5029048"/>
        <c:axId val="-2115912600"/>
      </c:barChart>
      <c:catAx>
        <c:axId val="-21150290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912600"/>
        <c:crosses val="autoZero"/>
        <c:auto val="1"/>
        <c:lblAlgn val="ctr"/>
        <c:lblOffset val="100"/>
        <c:noMultiLvlLbl val="1"/>
      </c:catAx>
      <c:valAx>
        <c:axId val="-211591260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029048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55099"/>
          <c:y val="0.0425635"/>
          <c:w val="0.751641"/>
          <c:h val="0.9275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Tal vez</c:v>
                </c:pt>
                <c:pt idx="2">
                  <c:v>Sí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0.041</c:v>
                </c:pt>
                <c:pt idx="1">
                  <c:v>0.114</c:v>
                </c:pt>
                <c:pt idx="2">
                  <c:v>0.845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7032152"/>
        <c:axId val="-2115617960"/>
      </c:barChart>
      <c:catAx>
        <c:axId val="-21270321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5617960"/>
        <c:crosses val="autoZero"/>
        <c:auto val="1"/>
        <c:lblAlgn val="ctr"/>
        <c:lblOffset val="100"/>
        <c:noMultiLvlLbl val="1"/>
      </c:catAx>
      <c:valAx>
        <c:axId val="-211561796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7032152"/>
        <c:crosses val="autoZero"/>
        <c:crossBetween val="between"/>
        <c:majorUnit val="0.225"/>
        <c:minorUnit val="0.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226F83"/>
                </a:gs>
                <a:gs pos="80000">
                  <a:srgbClr val="2D91AC"/>
                </a:gs>
                <a:gs pos="100000">
                  <a:srgbClr val="2B93A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algn="tl">
                <a:srgbClr val="000000">
                  <a:alpha val="35000"/>
                </a:srgbClr>
              </a:outerShdw>
            </a:effectLst>
          </c:spPr>
          <c:explosion val="2"/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2A869F"/>
                  </a:gs>
                  <a:gs pos="80000">
                    <a:srgbClr val="37B1D1"/>
                  </a:gs>
                  <a:gs pos="100000">
                    <a:srgbClr val="34B3D5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>
                <a:outerShdw blurRad="38100" dist="23000" dir="5400000" algn="tl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59AA8"/>
                  </a:gs>
                  <a:gs pos="80000">
                    <a:srgbClr val="9ACBDD"/>
                  </a:gs>
                  <a:gs pos="100000">
                    <a:srgbClr val="99CCDF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>
                <a:outerShdw blurRad="38100" dist="23000" dir="5400000" algn="tl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49.7</c:v>
                </c:pt>
                <c:pt idx="1">
                  <c:v>23.8</c:v>
                </c:pt>
                <c:pt idx="2">
                  <c:v>26.6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590597"/>
          <c:y val="0.0442495"/>
          <c:w val="0.350098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 tendría relaciones sexuales por miedo</c:v>
                </c:pt>
                <c:pt idx="1">
                  <c:v>No tendría relaciones sexuales porque no se como prevenirme</c:v>
                </c:pt>
                <c:pt idx="2">
                  <c:v>No confiaría en una persona con VIH</c:v>
                </c:pt>
                <c:pt idx="3">
                  <c:v>Sí tendría una relación sexual con alguien con VIH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0.446</c:v>
                </c:pt>
                <c:pt idx="1">
                  <c:v>0.071</c:v>
                </c:pt>
                <c:pt idx="2">
                  <c:v>0.038</c:v>
                </c:pt>
                <c:pt idx="3">
                  <c:v>0.532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620712"/>
        <c:axId val="-2125617432"/>
      </c:barChart>
      <c:catAx>
        <c:axId val="-21256207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617432"/>
        <c:crosses val="autoZero"/>
        <c:auto val="1"/>
        <c:lblAlgn val="ctr"/>
        <c:lblOffset val="100"/>
        <c:noMultiLvlLbl val="1"/>
      </c:catAx>
      <c:valAx>
        <c:axId val="-212561743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620712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E8DA3"/>
                </a:gs>
                <a:gs pos="100000">
                  <a:srgbClr val="83C0D0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98.5</c:v>
                </c:pt>
                <c:pt idx="1">
                  <c:v>1.0</c:v>
                </c:pt>
                <c:pt idx="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Sheet1!$B$1:$G$1</c:f>
              <c:strCache>
                <c:ptCount val="6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  <c:pt idx="4">
                  <c:v>Sin título 1</c:v>
                </c:pt>
                <c:pt idx="5">
                  <c:v>Sin título 2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32.9</c:v>
                </c:pt>
                <c:pt idx="1">
                  <c:v>28.5</c:v>
                </c:pt>
                <c:pt idx="2">
                  <c:v>14.6</c:v>
                </c:pt>
                <c:pt idx="3">
                  <c:v>11.8</c:v>
                </c:pt>
                <c:pt idx="4">
                  <c:v>6.4</c:v>
                </c:pt>
                <c:pt idx="5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rgbClr val="558ED5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37609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51.6</c:v>
                </c:pt>
                <c:pt idx="1">
                  <c:v>41.0</c:v>
                </c:pt>
                <c:pt idx="2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77E90"/>
                </a:gs>
                <a:gs pos="100000">
                  <a:srgbClr val="78BACC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092A8"/>
                  </a:gs>
                  <a:gs pos="100000">
                    <a:srgbClr val="86C1D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7A4BD"/>
                  </a:gs>
                  <a:gs pos="100000">
                    <a:srgbClr val="91C8D7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6FB6CD"/>
                  </a:gs>
                  <a:gs pos="100000">
                    <a:srgbClr val="A9D3E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9EC9D9"/>
                  </a:gs>
                  <a:gs pos="100000">
                    <a:srgbClr val="C5DFE8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C0DAE5"/>
                  </a:gs>
                  <a:gs pos="100000">
                    <a:srgbClr val="D9E9EF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Sheet1!$B$1:$G$1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48.7</c:v>
                </c:pt>
                <c:pt idx="1">
                  <c:v>19.0</c:v>
                </c:pt>
                <c:pt idx="2">
                  <c:v>18.2</c:v>
                </c:pt>
                <c:pt idx="3">
                  <c:v>8.7</c:v>
                </c:pt>
                <c:pt idx="4">
                  <c:v>3.9</c:v>
                </c:pt>
                <c:pt idx="5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4788A"/>
                </a:gs>
                <a:gs pos="100000">
                  <a:srgbClr val="74B8CA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3C899E"/>
                  </a:gs>
                  <a:gs pos="100000">
                    <a:srgbClr val="80BECF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48A6BF"/>
                  </a:gs>
                  <a:gs pos="100000">
                    <a:srgbClr val="91C9D8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66B3CB"/>
                  </a:gs>
                  <a:gs pos="100000">
                    <a:srgbClr val="A3D2E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ACD0DE"/>
                  </a:gs>
                  <a:gs pos="100000">
                    <a:srgbClr val="CDE3EB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7"/>
            <c:bubble3D val="0"/>
            <c:spPr>
              <a:gradFill flip="none" rotWithShape="1">
                <a:gsLst>
                  <a:gs pos="0">
                    <a:srgbClr val="C6DDE7"/>
                  </a:gs>
                  <a:gs pos="100000">
                    <a:srgbClr val="DDEBF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Sheet1!$B$1:$I$1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22.9</c:v>
                </c:pt>
                <c:pt idx="1">
                  <c:v>18.4</c:v>
                </c:pt>
                <c:pt idx="2">
                  <c:v>16.5</c:v>
                </c:pt>
                <c:pt idx="3">
                  <c:v>11.5</c:v>
                </c:pt>
                <c:pt idx="4">
                  <c:v>9.0</c:v>
                </c:pt>
                <c:pt idx="5">
                  <c:v>8.5</c:v>
                </c:pt>
                <c:pt idx="6">
                  <c:v>5.3</c:v>
                </c:pt>
                <c:pt idx="7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40849"/>
          <c:y val="0.0480508"/>
          <c:w val="0.718143"/>
          <c:h val="0.9198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Hombre</c:v>
                </c:pt>
                <c:pt idx="1">
                  <c:v>No tengo pareja</c:v>
                </c:pt>
                <c:pt idx="2">
                  <c:v>No contesta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0.438</c:v>
                </c:pt>
                <c:pt idx="1">
                  <c:v>0.547</c:v>
                </c:pt>
                <c:pt idx="2">
                  <c:v>0.015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5146328"/>
        <c:axId val="-2125143048"/>
      </c:barChart>
      <c:catAx>
        <c:axId val="-21251463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143048"/>
        <c:crosses val="autoZero"/>
        <c:auto val="1"/>
        <c:lblAlgn val="ctr"/>
        <c:lblOffset val="100"/>
        <c:noMultiLvlLbl val="1"/>
      </c:catAx>
      <c:valAx>
        <c:axId val="-212514304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146328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E8DA3"/>
                </a:gs>
                <a:gs pos="100000">
                  <a:srgbClr val="83C0D0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72.6</c:v>
                </c:pt>
                <c:pt idx="1">
                  <c:v>21.3</c:v>
                </c:pt>
                <c:pt idx="2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77E90"/>
                </a:gs>
                <a:gs pos="100000">
                  <a:srgbClr val="78BACC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092A8"/>
                  </a:gs>
                  <a:gs pos="100000">
                    <a:srgbClr val="86C1D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7A4BD"/>
                  </a:gs>
                  <a:gs pos="100000">
                    <a:srgbClr val="91C8D7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6FB6CD"/>
                  </a:gs>
                  <a:gs pos="100000">
                    <a:srgbClr val="A9D3E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9EC9D9"/>
                  </a:gs>
                  <a:gs pos="100000">
                    <a:srgbClr val="C5DFE8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C0DAE5"/>
                  </a:gs>
                  <a:gs pos="100000">
                    <a:srgbClr val="D9E9EF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Sheet1!$B$1:$G$1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42.7</c:v>
                </c:pt>
                <c:pt idx="1">
                  <c:v>34.3</c:v>
                </c:pt>
                <c:pt idx="2">
                  <c:v>9.5</c:v>
                </c:pt>
                <c:pt idx="3">
                  <c:v>8.4</c:v>
                </c:pt>
                <c:pt idx="4">
                  <c:v>1.8</c:v>
                </c:pt>
                <c:pt idx="5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96.5</c:v>
                </c:pt>
                <c:pt idx="1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57A8C"/>
                </a:gs>
                <a:gs pos="100000">
                  <a:srgbClr val="75B9CB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3E8DA3"/>
                  </a:gs>
                  <a:gs pos="100000">
                    <a:srgbClr val="83C0D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59DB5"/>
                  </a:gs>
                  <a:gs pos="100000">
                    <a:srgbClr val="8EC5D4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82BDD1"/>
                  </a:gs>
                  <a:gs pos="100000">
                    <a:srgbClr val="B4D8E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C3DCE6"/>
                  </a:gs>
                  <a:gs pos="100000">
                    <a:srgbClr val="DBEAF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Sheet1!$B$1:$H$1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25.9</c:v>
                </c:pt>
                <c:pt idx="1">
                  <c:v>23.2</c:v>
                </c:pt>
                <c:pt idx="2">
                  <c:v>19.7</c:v>
                </c:pt>
                <c:pt idx="3">
                  <c:v>14.1</c:v>
                </c:pt>
                <c:pt idx="4">
                  <c:v>9.0</c:v>
                </c:pt>
                <c:pt idx="5">
                  <c:v>3.7</c:v>
                </c:pt>
                <c:pt idx="6">
                  <c:v>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416"/>
          <c:y val="0.0473097"/>
          <c:w val="0.608653"/>
          <c:h val="0.8735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4F81BD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s-ES" smtClean="0"/>
                      <a:t>12,8%</a:t>
                    </a:r>
                    <a:endParaRPr lang="es-E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Antes de los 10</c:v>
                </c:pt>
                <c:pt idx="1">
                  <c:v>Entre 11 y 15</c:v>
                </c:pt>
                <c:pt idx="2">
                  <c:v>Entre 16 y 20</c:v>
                </c:pt>
                <c:pt idx="3">
                  <c:v>Entre 21 y 24</c:v>
                </c:pt>
                <c:pt idx="4">
                  <c:v>Después de los 24</c:v>
                </c:pt>
                <c:pt idx="5">
                  <c:v>Nunca he tenido sexo con un hombre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0.01</c:v>
                </c:pt>
                <c:pt idx="1">
                  <c:v>0.191</c:v>
                </c:pt>
                <c:pt idx="2">
                  <c:v>0.618</c:v>
                </c:pt>
                <c:pt idx="3">
                  <c:v>0.128</c:v>
                </c:pt>
                <c:pt idx="4">
                  <c:v>0.02</c:v>
                </c:pt>
                <c:pt idx="5">
                  <c:v>0.033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2572312"/>
        <c:axId val="-2122568968"/>
      </c:barChart>
      <c:catAx>
        <c:axId val="-21225723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2568968"/>
        <c:crosses val="autoZero"/>
        <c:auto val="1"/>
        <c:lblAlgn val="ctr"/>
        <c:lblOffset val="100"/>
        <c:noMultiLvlLbl val="1"/>
      </c:catAx>
      <c:valAx>
        <c:axId val="-212256896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6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2572312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57A8C"/>
                </a:gs>
                <a:gs pos="100000">
                  <a:srgbClr val="75B9CB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3E8DA3"/>
                  </a:gs>
                  <a:gs pos="100000">
                    <a:srgbClr val="83C0D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59DB5"/>
                  </a:gs>
                  <a:gs pos="100000">
                    <a:srgbClr val="8EC5D4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82BDD1"/>
                  </a:gs>
                  <a:gs pos="100000">
                    <a:srgbClr val="B4D8E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C3DCE6"/>
                  </a:gs>
                  <a:gs pos="100000">
                    <a:srgbClr val="DBEAF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Sheet1!$B$1:$H$1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40.5</c:v>
                </c:pt>
                <c:pt idx="1">
                  <c:v>22.2</c:v>
                </c:pt>
                <c:pt idx="2">
                  <c:v>8.8</c:v>
                </c:pt>
                <c:pt idx="3">
                  <c:v>8.1</c:v>
                </c:pt>
                <c:pt idx="4">
                  <c:v>4.4</c:v>
                </c:pt>
                <c:pt idx="5">
                  <c:v>3.0</c:v>
                </c:pt>
                <c:pt idx="6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3B869B"/>
                  </a:gs>
                  <a:gs pos="100000">
                    <a:srgbClr val="7EBDC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7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Sheet1!$B$1:$I$1</c:f>
              <c:strCache>
                <c:ptCount val="8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  <c:pt idx="4">
                  <c:v>Sin título 1</c:v>
                </c:pt>
                <c:pt idx="5">
                  <c:v>Sin título 2</c:v>
                </c:pt>
                <c:pt idx="6">
                  <c:v>Sin título 3</c:v>
                </c:pt>
                <c:pt idx="7">
                  <c:v>Sin título 4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34.9</c:v>
                </c:pt>
                <c:pt idx="1">
                  <c:v>19.4</c:v>
                </c:pt>
                <c:pt idx="2">
                  <c:v>12.6</c:v>
                </c:pt>
                <c:pt idx="3">
                  <c:v>9.0</c:v>
                </c:pt>
                <c:pt idx="4">
                  <c:v>8.1</c:v>
                </c:pt>
                <c:pt idx="5">
                  <c:v>4.9</c:v>
                </c:pt>
                <c:pt idx="6">
                  <c:v>4.1</c:v>
                </c:pt>
                <c:pt idx="7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77E90"/>
                </a:gs>
                <a:gs pos="100000">
                  <a:srgbClr val="78BACC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092A8"/>
                  </a:gs>
                  <a:gs pos="100000">
                    <a:srgbClr val="86C1D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7A4BD"/>
                  </a:gs>
                  <a:gs pos="100000">
                    <a:srgbClr val="91C8D7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6FB6CD"/>
                  </a:gs>
                  <a:gs pos="100000">
                    <a:srgbClr val="A9D3E1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9EC9D9"/>
                  </a:gs>
                  <a:gs pos="100000">
                    <a:srgbClr val="C5DFE8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solidFill>
                <a:srgbClr val="17375E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Sheet1!$B$1:$G$1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21.5</c:v>
                </c:pt>
                <c:pt idx="1">
                  <c:v>17.6</c:v>
                </c:pt>
                <c:pt idx="2">
                  <c:v>15.6</c:v>
                </c:pt>
                <c:pt idx="3">
                  <c:v>7.2</c:v>
                </c:pt>
                <c:pt idx="4">
                  <c:v>3.7</c:v>
                </c:pt>
                <c:pt idx="5">
                  <c:v>34.4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63.7</c:v>
                </c:pt>
                <c:pt idx="1">
                  <c:v>18.4</c:v>
                </c:pt>
                <c:pt idx="2">
                  <c:v>15.2</c:v>
                </c:pt>
                <c:pt idx="3">
                  <c:v>2.0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solidFill>
                <a:srgbClr val="37609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32.0</c:v>
                </c:pt>
                <c:pt idx="1">
                  <c:v>14.0</c:v>
                </c:pt>
                <c:pt idx="2">
                  <c:v>10.9</c:v>
                </c:pt>
                <c:pt idx="3">
                  <c:v>7.0</c:v>
                </c:pt>
                <c:pt idx="4">
                  <c:v>36.1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60842"/>
          <c:y val="0.0480508"/>
          <c:w val="0.653549"/>
          <c:h val="0.9198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Penetración anal</c:v>
                </c:pt>
                <c:pt idx="1">
                  <c:v>Sexo oral</c:v>
                </c:pt>
                <c:pt idx="2">
                  <c:v>Penetración vaginal</c:v>
                </c:pt>
                <c:pt idx="3">
                  <c:v>Ninguna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0.887</c:v>
                </c:pt>
                <c:pt idx="1">
                  <c:v>0.883</c:v>
                </c:pt>
                <c:pt idx="2">
                  <c:v>0.04</c:v>
                </c:pt>
                <c:pt idx="3">
                  <c:v>0.023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2922552"/>
        <c:axId val="-2122919272"/>
      </c:barChart>
      <c:catAx>
        <c:axId val="-21229225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2919272"/>
        <c:crosses val="autoZero"/>
        <c:auto val="1"/>
        <c:lblAlgn val="ctr"/>
        <c:lblOffset val="100"/>
        <c:noMultiLvlLbl val="1"/>
      </c:catAx>
      <c:valAx>
        <c:axId val="-212291927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2922552"/>
        <c:crosses val="autoZero"/>
        <c:crossBetween val="between"/>
        <c:majorUnit val="0.225"/>
        <c:minorUnit val="0.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68316"/>
          <c:y val="0.0283106"/>
          <c:w val="0.574958"/>
          <c:h val="0.941802"/>
        </c:manualLayout>
      </c:layout>
      <c:barChart>
        <c:barDir val="bar"/>
        <c:grouping val="clustered"/>
        <c:varyColors val="0"/>
        <c:ser>
          <c:idx val="0"/>
          <c:order val="0"/>
          <c:tx>
            <c:v>Columna3</c:v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  <c:spPr>
              <a:solidFill>
                <a:srgbClr val="628FC6"/>
              </a:solidFill>
              <a:ln w="12700" cap="flat">
                <a:noFill/>
                <a:miter lim="400000"/>
              </a:ln>
              <a:effectLst/>
            </c:spPr>
          </c:dPt>
          <c:dPt>
            <c:idx val="7"/>
            <c:invertIfNegative val="1"/>
            <c:bubble3D val="0"/>
          </c:dPt>
          <c:dLbls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8"/>
              <c:pt idx="0">
                <c:v>Sin prácticas sexuales</c:v>
              </c:pt>
              <c:pt idx="1">
                <c:v>Sexo sin condón</c:v>
              </c:pt>
              <c:pt idx="2">
                <c:v>Fisting</c:v>
              </c:pt>
              <c:pt idx="3">
                <c:v>Sexo virtual</c:v>
              </c:pt>
              <c:pt idx="4">
                <c:v>Juegos sadomasoquistas</c:v>
              </c:pt>
              <c:pt idx="5">
                <c:v>Intercambio de parejas</c:v>
              </c:pt>
              <c:pt idx="6">
                <c:v>Uso de juguetes</c:v>
              </c:pt>
              <c:pt idx="7">
                <c:v>Con dos o más personas</c:v>
              </c:pt>
            </c:strLit>
          </c:cat>
          <c:val>
            <c:numLit>
              <c:formatCode>General</c:formatCode>
              <c:ptCount val="8"/>
              <c:pt idx="0">
                <c:v>0.119</c:v>
              </c:pt>
              <c:pt idx="1">
                <c:v>0.731</c:v>
              </c:pt>
              <c:pt idx="2">
                <c:v>0.081</c:v>
              </c:pt>
              <c:pt idx="3">
                <c:v>0.533</c:v>
              </c:pt>
              <c:pt idx="4">
                <c:v>0.115</c:v>
              </c:pt>
              <c:pt idx="5">
                <c:v>0.064</c:v>
              </c:pt>
              <c:pt idx="6">
                <c:v>0.35</c:v>
              </c:pt>
              <c:pt idx="7">
                <c:v>0.442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2952536"/>
        <c:axId val="-2122949256"/>
      </c:barChart>
      <c:catAx>
        <c:axId val="-21229525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-2122949256"/>
        <c:crosses val="autoZero"/>
        <c:auto val="1"/>
        <c:lblAlgn val="ctr"/>
        <c:lblOffset val="100"/>
        <c:noMultiLvlLbl val="1"/>
      </c:catAx>
      <c:valAx>
        <c:axId val="-2122949256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2952536"/>
        <c:crosses val="autoZero"/>
        <c:crossBetween val="between"/>
        <c:majorUnit val="0.2"/>
        <c:minorUnit val="0.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35.9</c:v>
                </c:pt>
                <c:pt idx="1">
                  <c:v>28.6</c:v>
                </c:pt>
                <c:pt idx="2">
                  <c:v>22.0</c:v>
                </c:pt>
                <c:pt idx="3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40.2</c:v>
                </c:pt>
                <c:pt idx="1">
                  <c:v>23.9</c:v>
                </c:pt>
                <c:pt idx="2">
                  <c:v>15.4</c:v>
                </c:pt>
                <c:pt idx="3">
                  <c:v>13.0</c:v>
                </c:pt>
                <c:pt idx="4">
                  <c:v>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52.0</c:v>
                </c:pt>
                <c:pt idx="1">
                  <c:v>32.2</c:v>
                </c:pt>
                <c:pt idx="2">
                  <c:v>12.8</c:v>
                </c:pt>
                <c:pt idx="3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87.3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95531"/>
          <c:y val="0.0396546"/>
          <c:w val="0.564972"/>
          <c:h val="0.935328"/>
        </c:manualLayout>
      </c:layout>
      <c:barChart>
        <c:barDir val="bar"/>
        <c:grouping val="clustered"/>
        <c:varyColors val="0"/>
        <c:ser>
          <c:idx val="0"/>
          <c:order val="0"/>
          <c:tx>
            <c:v>Columna3</c:v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Lbls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3"/>
              <c:pt idx="0">
                <c:v>Condón</c:v>
              </c:pt>
              <c:pt idx="1">
                <c:v>Coito interrumpido</c:v>
              </c:pt>
              <c:pt idx="2">
                <c:v>No usamos ningún método</c:v>
              </c:pt>
            </c:strLit>
          </c:cat>
          <c:val>
            <c:numLit>
              <c:formatCode>General</c:formatCode>
              <c:ptCount val="3"/>
              <c:pt idx="0">
                <c:v>0.531</c:v>
              </c:pt>
              <c:pt idx="1">
                <c:v>0.052</c:v>
              </c:pt>
              <c:pt idx="2">
                <c:v>0.409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3186440"/>
        <c:axId val="-2123194264"/>
      </c:barChart>
      <c:catAx>
        <c:axId val="-21231864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-2123194264"/>
        <c:crosses val="autoZero"/>
        <c:auto val="1"/>
        <c:lblAlgn val="ctr"/>
        <c:lblOffset val="100"/>
        <c:noMultiLvlLbl val="1"/>
      </c:catAx>
      <c:valAx>
        <c:axId val="-2123194264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3186440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9525" cap="flat">
                <a:solidFill>
                  <a:srgbClr val="F9F9F9"/>
                </a:solidFill>
                <a:prstDash val="solid"/>
                <a:round/>
              </a:ln>
              <a:effectLst>
                <a:outerShdw blurRad="38100" dist="20000" dir="5400000" algn="tl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Sheet1!$B$1:$G$1</c:f>
              <c:strCache>
                <c:ptCount val="6"/>
                <c:pt idx="0">
                  <c:v>1er trim.</c:v>
                </c:pt>
                <c:pt idx="1">
                  <c:v>2º trim.</c:v>
                </c:pt>
                <c:pt idx="2">
                  <c:v>4º trim.</c:v>
                </c:pt>
                <c:pt idx="3">
                  <c:v>Sin título 1</c:v>
                </c:pt>
                <c:pt idx="4">
                  <c:v>Sin título 2</c:v>
                </c:pt>
                <c:pt idx="5">
                  <c:v>Sin título 3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81.1</c:v>
                </c:pt>
                <c:pt idx="1">
                  <c:v>11.8</c:v>
                </c:pt>
                <c:pt idx="2">
                  <c:v>1.5</c:v>
                </c:pt>
                <c:pt idx="3">
                  <c:v>0.7</c:v>
                </c:pt>
                <c:pt idx="4">
                  <c:v>0.5</c:v>
                </c:pt>
                <c:pt idx="5">
                  <c:v>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03531"/>
          <c:y val="0.0396546"/>
          <c:w val="0.546762"/>
          <c:h val="0.935328"/>
        </c:manualLayout>
      </c:layout>
      <c:barChart>
        <c:barDir val="bar"/>
        <c:grouping val="clustered"/>
        <c:varyColors val="0"/>
        <c:ser>
          <c:idx val="0"/>
          <c:order val="0"/>
          <c:tx>
            <c:v>Columna3</c:v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Lbls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3"/>
              <c:pt idx="0">
                <c:v>Para prevenir ITSs</c:v>
              </c:pt>
              <c:pt idx="1">
                <c:v>Para prevenir el VIH/SIDA</c:v>
              </c:pt>
              <c:pt idx="2">
                <c:v>Porque me lo recomendaron</c:v>
              </c:pt>
            </c:strLit>
          </c:cat>
          <c:val>
            <c:numLit>
              <c:formatCode>General</c:formatCode>
              <c:ptCount val="3"/>
              <c:pt idx="0">
                <c:v>0.453</c:v>
              </c:pt>
              <c:pt idx="1">
                <c:v>0.438</c:v>
              </c:pt>
              <c:pt idx="2">
                <c:v>0.188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3212648"/>
        <c:axId val="-2123209368"/>
      </c:barChart>
      <c:catAx>
        <c:axId val="-21232126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-2123209368"/>
        <c:crosses val="autoZero"/>
        <c:auto val="1"/>
        <c:lblAlgn val="ctr"/>
        <c:lblOffset val="100"/>
        <c:noMultiLvlLbl val="1"/>
      </c:catAx>
      <c:valAx>
        <c:axId val="-2123209368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3212648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51.2</c:v>
                </c:pt>
                <c:pt idx="1">
                  <c:v>22.2</c:v>
                </c:pt>
                <c:pt idx="2">
                  <c:v>19.6</c:v>
                </c:pt>
                <c:pt idx="3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38.8</c:v>
                </c:pt>
                <c:pt idx="1">
                  <c:v>21.7</c:v>
                </c:pt>
                <c:pt idx="2">
                  <c:v>20.1</c:v>
                </c:pt>
                <c:pt idx="3">
                  <c:v>19.4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50149"/>
          <c:y val="0.0396546"/>
          <c:w val="0.551022"/>
          <c:h val="0.935328"/>
        </c:manualLayout>
      </c:layout>
      <c:barChart>
        <c:barDir val="bar"/>
        <c:grouping val="clustered"/>
        <c:varyColors val="0"/>
        <c:ser>
          <c:idx val="0"/>
          <c:order val="0"/>
          <c:tx>
            <c:v>Columna3</c:v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Lbls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3"/>
              <c:pt idx="0">
                <c:v>Prevenir VIH y otras ITSs</c:v>
              </c:pt>
              <c:pt idx="1">
                <c:v>Por costumbre</c:v>
              </c:pt>
              <c:pt idx="2">
                <c:v>Para evitar embarazos</c:v>
              </c:pt>
            </c:strLit>
          </c:cat>
          <c:val>
            <c:numLit>
              <c:formatCode>General</c:formatCode>
              <c:ptCount val="3"/>
              <c:pt idx="0">
                <c:v>0.895</c:v>
              </c:pt>
              <c:pt idx="1">
                <c:v>0.252</c:v>
              </c:pt>
              <c:pt idx="2">
                <c:v>0.089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3384680"/>
        <c:axId val="-2127222792"/>
      </c:barChart>
      <c:catAx>
        <c:axId val="-21233846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-2127222792"/>
        <c:crosses val="autoZero"/>
        <c:auto val="1"/>
        <c:lblAlgn val="ctr"/>
        <c:lblOffset val="100"/>
        <c:noMultiLvlLbl val="1"/>
      </c:catAx>
      <c:valAx>
        <c:axId val="-2127222792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3384680"/>
        <c:crosses val="autoZero"/>
        <c:crossBetween val="between"/>
        <c:majorUnit val="0.225"/>
        <c:minorUnit val="0.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05995"/>
          <c:y val="0.0393994"/>
          <c:w val="0.505575"/>
          <c:h val="0.922802"/>
        </c:manualLayout>
      </c:layout>
      <c:barChart>
        <c:barDir val="bar"/>
        <c:grouping val="clustered"/>
        <c:varyColors val="0"/>
        <c:ser>
          <c:idx val="0"/>
          <c:order val="0"/>
          <c:tx>
            <c:v>Columna3</c:v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Lbls>
            <c:numFmt formatCode="#,##0.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6"/>
              <c:pt idx="0">
                <c:v>No alcance a obtenerlo</c:v>
              </c:pt>
              <c:pt idx="1">
                <c:v>Siempre he usado condón</c:v>
              </c:pt>
              <c:pt idx="2">
                <c:v>Por irresponsable</c:v>
              </c:pt>
              <c:pt idx="3">
                <c:v>No tenía dinero para comprarlo</c:v>
              </c:pt>
              <c:pt idx="4">
                <c:v>No sabía que debía usarlo</c:v>
              </c:pt>
              <c:pt idx="5">
                <c:v>No sabía donde conseguirlo</c:v>
              </c:pt>
            </c:strLit>
          </c:cat>
          <c:val>
            <c:numLit>
              <c:formatCode>General</c:formatCode>
              <c:ptCount val="6"/>
              <c:pt idx="0">
                <c:v>0.396</c:v>
              </c:pt>
              <c:pt idx="1">
                <c:v>0.302</c:v>
              </c:pt>
              <c:pt idx="2">
                <c:v>0.133</c:v>
              </c:pt>
              <c:pt idx="3">
                <c:v>0.129</c:v>
              </c:pt>
              <c:pt idx="4">
                <c:v>0.039</c:v>
              </c:pt>
              <c:pt idx="5">
                <c:v>0.033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25671752"/>
        <c:axId val="-2125668472"/>
      </c:barChart>
      <c:catAx>
        <c:axId val="-21256717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-2125668472"/>
        <c:crosses val="autoZero"/>
        <c:auto val="1"/>
        <c:lblAlgn val="ctr"/>
        <c:lblOffset val="100"/>
        <c:noMultiLvlLbl val="1"/>
      </c:catAx>
      <c:valAx>
        <c:axId val="-2125668472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67175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31.8</c:v>
                </c:pt>
                <c:pt idx="1">
                  <c:v>28.6</c:v>
                </c:pt>
                <c:pt idx="2">
                  <c:v>20.6</c:v>
                </c:pt>
                <c:pt idx="3">
                  <c:v>18.9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52.9</c:v>
                </c:pt>
                <c:pt idx="1">
                  <c:v>25.0</c:v>
                </c:pt>
                <c:pt idx="2">
                  <c:v>18.5</c:v>
                </c:pt>
                <c:pt idx="3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87.2</c:v>
                </c:pt>
                <c:pt idx="1">
                  <c:v>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33698"/>
          <c:y val="0.0442495"/>
          <c:w val="0.596003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En farmacias</c:v>
                </c:pt>
                <c:pt idx="1">
                  <c:v>Los porta la otra persona</c:v>
                </c:pt>
                <c:pt idx="2">
                  <c:v>En centros de salud pública</c:v>
                </c:pt>
                <c:pt idx="3">
                  <c:v>Con amigos</c:v>
                </c:pt>
                <c:pt idx="4">
                  <c:v>En casa</c:v>
                </c:pt>
                <c:pt idx="5">
                  <c:v>Centros privados de salud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0.913</c:v>
                </c:pt>
                <c:pt idx="1">
                  <c:v>0.306</c:v>
                </c:pt>
                <c:pt idx="2">
                  <c:v>0.271</c:v>
                </c:pt>
                <c:pt idx="3">
                  <c:v>0.256</c:v>
                </c:pt>
                <c:pt idx="4">
                  <c:v>0.072</c:v>
                </c:pt>
                <c:pt idx="5">
                  <c:v>0.059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871128"/>
        <c:axId val="-2125867848"/>
      </c:barChart>
      <c:catAx>
        <c:axId val="-21258711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867848"/>
        <c:crosses val="autoZero"/>
        <c:auto val="1"/>
        <c:lblAlgn val="ctr"/>
        <c:lblOffset val="100"/>
        <c:noMultiLvlLbl val="1"/>
      </c:catAx>
      <c:valAx>
        <c:axId val="-212586784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871128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72.9</c:v>
                </c:pt>
                <c:pt idx="1">
                  <c:v>27.1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98.8</c:v>
                </c:pt>
                <c:pt idx="1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84.2</c:v>
                </c:pt>
                <c:pt idx="1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70.4</c:v>
                </c:pt>
                <c:pt idx="1">
                  <c:v>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84328"/>
          <c:y val="0.0442495"/>
          <c:w val="0.51171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Lugar de estudios</c:v>
                </c:pt>
                <c:pt idx="1">
                  <c:v>En páginas oficiales de internet</c:v>
                </c:pt>
                <c:pt idx="2">
                  <c:v>En cualquier parte de internet</c:v>
                </c:pt>
                <c:pt idx="3">
                  <c:v>En centros público de salud</c:v>
                </c:pt>
                <c:pt idx="4">
                  <c:v>En centros privados de salud</c:v>
                </c:pt>
                <c:pt idx="5">
                  <c:v>En organizaciones lgbti</c:v>
                </c:pt>
                <c:pt idx="6">
                  <c:v>En mi familia</c:v>
                </c:pt>
                <c:pt idx="7">
                  <c:v>En el Minsiterio de Salud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0.576</c:v>
                </c:pt>
                <c:pt idx="1">
                  <c:v>0.538</c:v>
                </c:pt>
                <c:pt idx="2">
                  <c:v>0.499</c:v>
                </c:pt>
                <c:pt idx="3">
                  <c:v>0.371</c:v>
                </c:pt>
                <c:pt idx="4">
                  <c:v>0.254</c:v>
                </c:pt>
                <c:pt idx="5">
                  <c:v>0.331</c:v>
                </c:pt>
                <c:pt idx="6">
                  <c:v>0.223</c:v>
                </c:pt>
                <c:pt idx="7">
                  <c:v>0.174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300680"/>
        <c:axId val="-2120297400"/>
      </c:barChart>
      <c:catAx>
        <c:axId val="-21203006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297400"/>
        <c:crosses val="autoZero"/>
        <c:auto val="1"/>
        <c:lblAlgn val="ctr"/>
        <c:lblOffset val="100"/>
        <c:noMultiLvlLbl val="1"/>
      </c:catAx>
      <c:valAx>
        <c:axId val="-212029740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300680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58.7</c:v>
                </c:pt>
                <c:pt idx="1">
                  <c:v>41.3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83733"/>
          <c:y val="0.0442495"/>
          <c:w val="0.420698"/>
          <c:h val="0.8809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Chequeo preventivo</c:v>
                </c:pt>
                <c:pt idx="1">
                  <c:v>Para hacerme el test de VIH</c:v>
                </c:pt>
                <c:pt idx="2">
                  <c:v>Porque tuve una relación de riesgo</c:v>
                </c:pt>
                <c:pt idx="3">
                  <c:v>Creí tener síntomas de VIH/SIDA</c:v>
                </c:pt>
                <c:pt idx="4">
                  <c:v>Nunca he consultado a un profesional de la salud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0.492</c:v>
                </c:pt>
                <c:pt idx="1">
                  <c:v>0.461</c:v>
                </c:pt>
                <c:pt idx="2">
                  <c:v>0.274</c:v>
                </c:pt>
                <c:pt idx="3">
                  <c:v>0.262</c:v>
                </c:pt>
                <c:pt idx="4">
                  <c:v>0.309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1030296"/>
        <c:axId val="-2121027016"/>
      </c:barChart>
      <c:catAx>
        <c:axId val="-212103029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027016"/>
        <c:crosses val="autoZero"/>
        <c:auto val="1"/>
        <c:lblAlgn val="ctr"/>
        <c:lblOffset val="100"/>
        <c:noMultiLvlLbl val="1"/>
      </c:catAx>
      <c:valAx>
        <c:axId val="-2121027016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030296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78.8</c:v>
                </c:pt>
                <c:pt idx="1">
                  <c:v>21.2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4298AF"/>
                </a:gs>
                <a:gs pos="100000">
                  <a:srgbClr val="8AC3D3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Sheet1!$B$1:$C$1</c:f>
              <c:strCache>
                <c:ptCount val="2"/>
                <c:pt idx="0">
                  <c:v>1er trim.</c:v>
                </c:pt>
                <c:pt idx="1">
                  <c:v>2º trim.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71.0</c:v>
                </c:pt>
                <c:pt idx="1">
                  <c:v>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57A8C"/>
                </a:gs>
                <a:gs pos="100000">
                  <a:srgbClr val="75B9CB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3E8DA3"/>
                  </a:gs>
                  <a:gs pos="100000">
                    <a:srgbClr val="83C0D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59DB5"/>
                  </a:gs>
                  <a:gs pos="100000">
                    <a:srgbClr val="8EC5D4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82BDD1"/>
                  </a:gs>
                  <a:gs pos="100000">
                    <a:srgbClr val="B4D8E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C3DCE6"/>
                  </a:gs>
                  <a:gs pos="100000">
                    <a:srgbClr val="DBEAF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Sheet1!$B$1:$H$1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22.1</c:v>
                </c:pt>
                <c:pt idx="1">
                  <c:v>28.0</c:v>
                </c:pt>
                <c:pt idx="2">
                  <c:v>19.5</c:v>
                </c:pt>
                <c:pt idx="3">
                  <c:v>12.6</c:v>
                </c:pt>
                <c:pt idx="4">
                  <c:v>5.7</c:v>
                </c:pt>
                <c:pt idx="5">
                  <c:v>4.7</c:v>
                </c:pt>
                <c:pt idx="6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57A8C"/>
                </a:gs>
                <a:gs pos="100000">
                  <a:srgbClr val="75B9CB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3E8DA3"/>
                  </a:gs>
                  <a:gs pos="100000">
                    <a:srgbClr val="83C0D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459DB5"/>
                  </a:gs>
                  <a:gs pos="100000">
                    <a:srgbClr val="8EC5D4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82BDD1"/>
                  </a:gs>
                  <a:gs pos="100000">
                    <a:srgbClr val="B4D8E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0">
                    <a:srgbClr val="C3DCE6"/>
                  </a:gs>
                  <a:gs pos="100000">
                    <a:srgbClr val="DBEAF0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Sheet1!$B$1:$H$1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36.9</c:v>
                </c:pt>
                <c:pt idx="1">
                  <c:v>26.9</c:v>
                </c:pt>
                <c:pt idx="2">
                  <c:v>20.4</c:v>
                </c:pt>
                <c:pt idx="3">
                  <c:v>5.8</c:v>
                </c:pt>
                <c:pt idx="4">
                  <c:v>4.8</c:v>
                </c:pt>
                <c:pt idx="5">
                  <c:v>2.1</c:v>
                </c:pt>
                <c:pt idx="6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61.1</c:v>
                </c:pt>
                <c:pt idx="1">
                  <c:v>28.0</c:v>
                </c:pt>
                <c:pt idx="2">
                  <c:v>6.0</c:v>
                </c:pt>
                <c:pt idx="3">
                  <c:v>3.1</c:v>
                </c:pt>
                <c:pt idx="4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30985"/>
          <c:y val="0.043874"/>
          <c:w val="0.648426"/>
          <c:h val="0.8758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9525" cap="flat">
              <a:solidFill>
                <a:srgbClr val="F9F9F9"/>
              </a:solidFill>
              <a:prstDash val="solid"/>
              <a:round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32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Antes de los 10 años</c:v>
                </c:pt>
                <c:pt idx="1">
                  <c:v>Entre los 11 y 15 años</c:v>
                </c:pt>
                <c:pt idx="2">
                  <c:v>Entre los 16 y 20 años</c:v>
                </c:pt>
                <c:pt idx="3">
                  <c:v>Entre los 21 y 24 años</c:v>
                </c:pt>
                <c:pt idx="4">
                  <c:v>Despúes de los 24 años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0.39</c:v>
                </c:pt>
                <c:pt idx="1">
                  <c:v>0.42</c:v>
                </c:pt>
                <c:pt idx="2">
                  <c:v>0.155</c:v>
                </c:pt>
                <c:pt idx="3">
                  <c:v>0.017</c:v>
                </c:pt>
                <c:pt idx="4">
                  <c:v>0.018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-2116893400"/>
        <c:axId val="-2116896952"/>
      </c:barChart>
      <c:catAx>
        <c:axId val="-21168934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6896952"/>
        <c:crosses val="autoZero"/>
        <c:auto val="1"/>
        <c:lblAlgn val="ctr"/>
        <c:lblOffset val="100"/>
        <c:noMultiLvlLbl val="1"/>
      </c:catAx>
      <c:valAx>
        <c:axId val="-2116896952"/>
        <c:scaling>
          <c:orientation val="minMax"/>
        </c:scaling>
        <c:delete val="0"/>
        <c:axPos val="t"/>
        <c:numFmt formatCode="0%" sourceLinked="0"/>
        <c:majorTickMark val="out"/>
        <c:minorTickMark val="none"/>
        <c:tickLblPos val="high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16893400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41284"/>
          <c:y val="0.0492109"/>
          <c:w val="0.502633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Me da vergüenza</c:v>
                </c:pt>
                <c:pt idx="1">
                  <c:v>No se donde realizarlo</c:v>
                </c:pt>
                <c:pt idx="2">
                  <c:v>Me da miedo conocer el resultado</c:v>
                </c:pt>
                <c:pt idx="3">
                  <c:v>No lo considero necesario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0.104</c:v>
                </c:pt>
                <c:pt idx="1">
                  <c:v>0.111</c:v>
                </c:pt>
                <c:pt idx="2">
                  <c:v>0.103</c:v>
                </c:pt>
                <c:pt idx="3">
                  <c:v>0.072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760984"/>
        <c:axId val="-2120757704"/>
      </c:barChart>
      <c:catAx>
        <c:axId val="-21207609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757704"/>
        <c:crosses val="autoZero"/>
        <c:auto val="1"/>
        <c:lblAlgn val="ctr"/>
        <c:lblOffset val="100"/>
        <c:noMultiLvlLbl val="1"/>
      </c:catAx>
      <c:valAx>
        <c:axId val="-2120757704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760984"/>
        <c:crosses val="autoZero"/>
        <c:crossBetween val="between"/>
        <c:majorUnit val="0.03"/>
        <c:minorUnit val="0.01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71.5</c:v>
                </c:pt>
                <c:pt idx="1">
                  <c:v>17.5</c:v>
                </c:pt>
                <c:pt idx="2">
                  <c:v>5.2</c:v>
                </c:pt>
                <c:pt idx="3">
                  <c:v>5.1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E8DA3"/>
                </a:gs>
                <a:gs pos="100000">
                  <a:srgbClr val="83C0D0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A7CEDC"/>
                  </a:gs>
                  <a:gs pos="100000">
                    <a:srgbClr val="CAE1EA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Sheet1!$B$1:$D$1</c:f>
              <c:strCache>
                <c:ptCount val="3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72.6</c:v>
                </c:pt>
                <c:pt idx="1">
                  <c:v>14.9</c:v>
                </c:pt>
                <c:pt idx="2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92131"/>
          <c:y val="0.0492109"/>
          <c:w val="0.528658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Sífilis</c:v>
                </c:pt>
                <c:pt idx="1">
                  <c:v>Gonorrea</c:v>
                </c:pt>
                <c:pt idx="2">
                  <c:v>Condiloma</c:v>
                </c:pt>
                <c:pt idx="3">
                  <c:v>Candidiasis</c:v>
                </c:pt>
                <c:pt idx="4">
                  <c:v>No he tenido ningún problema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0.052</c:v>
                </c:pt>
                <c:pt idx="1">
                  <c:v>0.035</c:v>
                </c:pt>
                <c:pt idx="2">
                  <c:v>0.038</c:v>
                </c:pt>
                <c:pt idx="3">
                  <c:v>0.03</c:v>
                </c:pt>
                <c:pt idx="4">
                  <c:v>0.816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982968"/>
        <c:axId val="-2125979688"/>
      </c:barChart>
      <c:catAx>
        <c:axId val="-21259829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979688"/>
        <c:crosses val="autoZero"/>
        <c:auto val="1"/>
        <c:lblAlgn val="ctr"/>
        <c:lblOffset val="100"/>
        <c:noMultiLvlLbl val="1"/>
      </c:catAx>
      <c:valAx>
        <c:axId val="-212597968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5982968"/>
        <c:crosses val="autoZero"/>
        <c:crossBetween val="between"/>
        <c:majorUnit val="0.225"/>
        <c:minorUnit val="0.1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B869B"/>
                </a:gs>
                <a:gs pos="100000">
                  <a:srgbClr val="7EBDCE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6A1B9"/>
                  </a:gs>
                  <a:gs pos="100000">
                    <a:srgbClr val="90C6D5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7ABACF"/>
                  </a:gs>
                  <a:gs pos="100000">
                    <a:srgbClr val="AFD6E2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B3D4E0"/>
                  </a:gs>
                  <a:gs pos="100000">
                    <a:srgbClr val="D1E5EC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Sheet1!$B$1:$E$1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63.4</c:v>
                </c:pt>
                <c:pt idx="1">
                  <c:v>28.1</c:v>
                </c:pt>
                <c:pt idx="2">
                  <c:v>6.3</c:v>
                </c:pt>
                <c:pt idx="3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Ventas</c:v>
                </c:pt>
              </c:strCache>
            </c:strRef>
          </c:tx>
          <c:spPr>
            <a:gradFill flip="none" rotWithShape="1">
              <a:gsLst>
                <a:gs pos="0">
                  <a:srgbClr val="388194"/>
                </a:gs>
                <a:gs pos="100000">
                  <a:srgbClr val="7ABBCD"/>
                </a:gs>
              </a:gsLst>
              <a:lin ang="5400000" scaled="0"/>
            </a:gra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gradFill flip="none" rotWithShape="1">
                <a:gsLst>
                  <a:gs pos="0">
                    <a:srgbClr val="4298AF"/>
                  </a:gs>
                  <a:gs pos="100000">
                    <a:srgbClr val="8AC3D3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accent5"/>
                  </a:gs>
                  <a:gs pos="100000">
                    <a:srgbClr val="93CDDD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8FC3D5"/>
                  </a:gs>
                  <a:gs pos="100000">
                    <a:srgbClr val="BCDBE6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gradFill flip="none" rotWithShape="1">
                <a:gsLst>
                  <a:gs pos="0">
                    <a:srgbClr val="BAD7E2"/>
                  </a:gs>
                  <a:gs pos="100000">
                    <a:srgbClr val="D5E7EE"/>
                  </a:gs>
                </a:gsLst>
                <a:lin ang="5400000" scaled="0"/>
              </a:gra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cat>
            <c:strRef>
              <c:f>Sheet1!$B$1:$F$1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51.8</c:v>
                </c:pt>
                <c:pt idx="1">
                  <c:v>35.9</c:v>
                </c:pt>
                <c:pt idx="2">
                  <c:v>4.5</c:v>
                </c:pt>
                <c:pt idx="3">
                  <c:v>4.8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8712"/>
          <c:y val="0.0492109"/>
          <c:w val="0.576087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0.696</c:v>
                </c:pt>
                <c:pt idx="1">
                  <c:v>0.118</c:v>
                </c:pt>
                <c:pt idx="2">
                  <c:v>0.041</c:v>
                </c:pt>
                <c:pt idx="3">
                  <c:v>0.145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4404520"/>
        <c:axId val="-2124395448"/>
      </c:barChart>
      <c:catAx>
        <c:axId val="-21244045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395448"/>
        <c:crosses val="autoZero"/>
        <c:auto val="1"/>
        <c:lblAlgn val="ctr"/>
        <c:lblOffset val="100"/>
        <c:noMultiLvlLbl val="1"/>
      </c:catAx>
      <c:valAx>
        <c:axId val="-212439544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4404520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2078"/>
          <c:y val="0.0492109"/>
          <c:w val="0.606098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0.545</c:v>
                </c:pt>
                <c:pt idx="1">
                  <c:v>0.21</c:v>
                </c:pt>
                <c:pt idx="2">
                  <c:v>0.1</c:v>
                </c:pt>
                <c:pt idx="3">
                  <c:v>0.145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1461608"/>
        <c:axId val="-2121458328"/>
      </c:barChart>
      <c:catAx>
        <c:axId val="-21214616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458328"/>
        <c:crosses val="autoZero"/>
        <c:auto val="1"/>
        <c:lblAlgn val="ctr"/>
        <c:lblOffset val="100"/>
        <c:noMultiLvlLbl val="1"/>
      </c:catAx>
      <c:valAx>
        <c:axId val="-212145832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461608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98162"/>
          <c:y val="0.0492109"/>
          <c:w val="0.598242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0.079</c:v>
                </c:pt>
                <c:pt idx="1">
                  <c:v>0.139</c:v>
                </c:pt>
                <c:pt idx="2">
                  <c:v>0.317</c:v>
                </c:pt>
                <c:pt idx="3">
                  <c:v>0.465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1416488"/>
        <c:axId val="-2121413208"/>
      </c:barChart>
      <c:catAx>
        <c:axId val="-2121416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413208"/>
        <c:crosses val="autoZero"/>
        <c:auto val="1"/>
        <c:lblAlgn val="ctr"/>
        <c:lblOffset val="100"/>
        <c:noMultiLvlLbl val="1"/>
      </c:catAx>
      <c:valAx>
        <c:axId val="-2121413208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416488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3876"/>
          <c:y val="0.0492109"/>
          <c:w val="0.609706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0.629</c:v>
                </c:pt>
                <c:pt idx="1">
                  <c:v>0.184</c:v>
                </c:pt>
                <c:pt idx="2">
                  <c:v>0.045</c:v>
                </c:pt>
                <c:pt idx="3">
                  <c:v>0.142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709080"/>
        <c:axId val="-2120705800"/>
      </c:barChart>
      <c:catAx>
        <c:axId val="-21207090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705800"/>
        <c:crosses val="autoZero"/>
        <c:auto val="1"/>
        <c:lblAlgn val="ctr"/>
        <c:lblOffset val="100"/>
        <c:noMultiLvlLbl val="1"/>
      </c:catAx>
      <c:valAx>
        <c:axId val="-212070580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709080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67681"/>
          <c:y val="0.0251682"/>
          <c:w val="0.681424"/>
          <c:h val="0.9543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2800" b="1" i="0" u="none" strike="noStrike">
                    <a:solidFill>
                      <a:srgbClr val="40404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Entre 11 y 15 años</c:v>
                </c:pt>
                <c:pt idx="1">
                  <c:v>Entre 16 y  20 años</c:v>
                </c:pt>
                <c:pt idx="2">
                  <c:v>Entre 21 y 24 años</c:v>
                </c:pt>
                <c:pt idx="3">
                  <c:v>Después de los 24 años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0.336</c:v>
                </c:pt>
                <c:pt idx="1">
                  <c:v>0.475</c:v>
                </c:pt>
                <c:pt idx="2">
                  <c:v>0.123</c:v>
                </c:pt>
                <c:pt idx="3">
                  <c:v>0.066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141202776"/>
        <c:axId val="2141205912"/>
      </c:barChart>
      <c:catAx>
        <c:axId val="21412027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595959"/>
                </a:solidFill>
                <a:latin typeface="Calibri"/>
              </a:defRPr>
            </a:pPr>
            <a:endParaRPr lang="es-ES"/>
          </a:p>
        </c:txPr>
        <c:crossAx val="2141205912"/>
        <c:crosses val="autoZero"/>
        <c:auto val="1"/>
        <c:lblAlgn val="ctr"/>
        <c:lblOffset val="100"/>
        <c:noMultiLvlLbl val="1"/>
      </c:catAx>
      <c:valAx>
        <c:axId val="2141205912"/>
        <c:scaling>
          <c:orientation val="minMax"/>
        </c:scaling>
        <c:delete val="0"/>
        <c:axPos val="t"/>
        <c:numFmt formatCode="0.00%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2141202776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86375"/>
          <c:y val="0.0492109"/>
          <c:w val="0.574592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</c:v>
                </c:pt>
                <c:pt idx="1">
                  <c:v>0.216</c:v>
                </c:pt>
                <c:pt idx="2">
                  <c:v>0.056</c:v>
                </c:pt>
                <c:pt idx="3">
                  <c:v>0.128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663656"/>
        <c:axId val="-2120660376"/>
      </c:barChart>
      <c:catAx>
        <c:axId val="-212066365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660376"/>
        <c:crosses val="autoZero"/>
        <c:auto val="1"/>
        <c:lblAlgn val="ctr"/>
        <c:lblOffset val="100"/>
        <c:noMultiLvlLbl val="1"/>
      </c:catAx>
      <c:valAx>
        <c:axId val="-2120660376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663656"/>
        <c:crosses val="autoZero"/>
        <c:crossBetween val="between"/>
        <c:majorUnit val="0.15"/>
        <c:minorUnit val="0.0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99185"/>
          <c:y val="0.0492109"/>
          <c:w val="0.600294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0.647</c:v>
                </c:pt>
                <c:pt idx="1">
                  <c:v>0.155</c:v>
                </c:pt>
                <c:pt idx="2">
                  <c:v>0.054</c:v>
                </c:pt>
                <c:pt idx="3">
                  <c:v>0.144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617784"/>
        <c:axId val="-2120614504"/>
      </c:barChart>
      <c:catAx>
        <c:axId val="-21206177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614504"/>
        <c:crosses val="autoZero"/>
        <c:auto val="1"/>
        <c:lblAlgn val="ctr"/>
        <c:lblOffset val="100"/>
        <c:noMultiLvlLbl val="1"/>
      </c:catAx>
      <c:valAx>
        <c:axId val="-2120614504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617784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1408"/>
          <c:y val="0.0492109"/>
          <c:w val="0.604754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0.456</c:v>
                </c:pt>
                <c:pt idx="1">
                  <c:v>0.331</c:v>
                </c:pt>
                <c:pt idx="2">
                  <c:v>0.084</c:v>
                </c:pt>
                <c:pt idx="3">
                  <c:v>0.129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572584"/>
        <c:axId val="-2120569304"/>
      </c:barChart>
      <c:catAx>
        <c:axId val="-21205725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569304"/>
        <c:crosses val="autoZero"/>
        <c:auto val="1"/>
        <c:lblAlgn val="ctr"/>
        <c:lblOffset val="100"/>
        <c:noMultiLvlLbl val="1"/>
      </c:catAx>
      <c:valAx>
        <c:axId val="-2120569304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572584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3611"/>
          <c:y val="0.0492109"/>
          <c:w val="0.609175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0.63</c:v>
                </c:pt>
                <c:pt idx="1">
                  <c:v>0.19</c:v>
                </c:pt>
                <c:pt idx="2">
                  <c:v>0.039</c:v>
                </c:pt>
                <c:pt idx="3">
                  <c:v>0.141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034520"/>
        <c:axId val="-2120038040"/>
      </c:barChart>
      <c:catAx>
        <c:axId val="-21200345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038040"/>
        <c:crosses val="autoZero"/>
        <c:auto val="1"/>
        <c:lblAlgn val="ctr"/>
        <c:lblOffset val="100"/>
        <c:noMultiLvlLbl val="1"/>
      </c:catAx>
      <c:valAx>
        <c:axId val="-21200380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0034520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86375"/>
          <c:y val="0.0492109"/>
          <c:w val="0.574592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0.022</c:v>
                </c:pt>
                <c:pt idx="1">
                  <c:v>0.011</c:v>
                </c:pt>
                <c:pt idx="2">
                  <c:v>0.167</c:v>
                </c:pt>
                <c:pt idx="3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035000"/>
        <c:axId val="-2126138104"/>
      </c:barChart>
      <c:catAx>
        <c:axId val="-2126035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138104"/>
        <c:crosses val="autoZero"/>
        <c:auto val="1"/>
        <c:lblAlgn val="ctr"/>
        <c:lblOffset val="100"/>
        <c:noMultiLvlLbl val="1"/>
      </c:catAx>
      <c:valAx>
        <c:axId val="-2126138104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035000"/>
        <c:crosses val="autoZero"/>
        <c:crossBetween val="between"/>
        <c:majorUnit val="0.2"/>
        <c:minorUnit val="0.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87831"/>
          <c:y val="0.0492109"/>
          <c:w val="0.577512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0.495</c:v>
                </c:pt>
                <c:pt idx="1">
                  <c:v>0.208</c:v>
                </c:pt>
                <c:pt idx="2">
                  <c:v>0.137</c:v>
                </c:pt>
                <c:pt idx="3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229992"/>
        <c:axId val="-2126234840"/>
      </c:barChart>
      <c:catAx>
        <c:axId val="-21262299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234840"/>
        <c:crosses val="autoZero"/>
        <c:auto val="1"/>
        <c:lblAlgn val="ctr"/>
        <c:lblOffset val="100"/>
        <c:noMultiLvlLbl val="1"/>
      </c:catAx>
      <c:valAx>
        <c:axId val="-2126234840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229992"/>
        <c:crosses val="autoZero"/>
        <c:crossBetween val="between"/>
        <c:majorUnit val="0.125"/>
        <c:minorUnit val="0.0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96641"/>
          <c:y val="0.0492109"/>
          <c:w val="0.59519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0.657</c:v>
                </c:pt>
                <c:pt idx="1">
                  <c:v>0.148</c:v>
                </c:pt>
                <c:pt idx="2">
                  <c:v>0.06</c:v>
                </c:pt>
                <c:pt idx="3">
                  <c:v>0.135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397592"/>
        <c:axId val="-2126394312"/>
      </c:barChart>
      <c:catAx>
        <c:axId val="-212639759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94312"/>
        <c:crosses val="autoZero"/>
        <c:auto val="1"/>
        <c:lblAlgn val="ctr"/>
        <c:lblOffset val="100"/>
        <c:noMultiLvlLbl val="1"/>
      </c:catAx>
      <c:valAx>
        <c:axId val="-212639431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97592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7831"/>
          <c:y val="0.0492109"/>
          <c:w val="0.617641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0.702</c:v>
                </c:pt>
                <c:pt idx="1">
                  <c:v>0.139</c:v>
                </c:pt>
                <c:pt idx="2">
                  <c:v>0.035</c:v>
                </c:pt>
                <c:pt idx="3">
                  <c:v>0.124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352312"/>
        <c:axId val="-2126349032"/>
      </c:barChart>
      <c:catAx>
        <c:axId val="-21263523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49032"/>
        <c:crosses val="autoZero"/>
        <c:auto val="1"/>
        <c:lblAlgn val="ctr"/>
        <c:lblOffset val="100"/>
        <c:noMultiLvlLbl val="1"/>
      </c:catAx>
      <c:valAx>
        <c:axId val="-212634903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52312"/>
        <c:crosses val="autoZero"/>
        <c:crossBetween val="between"/>
        <c:majorUnit val="0.2"/>
        <c:minorUnit val="0.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305238"/>
          <c:y val="0.0492109"/>
          <c:w val="0.61244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0.713</c:v>
                </c:pt>
                <c:pt idx="1">
                  <c:v>0.104</c:v>
                </c:pt>
                <c:pt idx="2">
                  <c:v>0.035</c:v>
                </c:pt>
                <c:pt idx="3">
                  <c:v>0.148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306552"/>
        <c:axId val="-2126303272"/>
      </c:barChart>
      <c:catAx>
        <c:axId val="-212630655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03272"/>
        <c:crosses val="autoZero"/>
        <c:auto val="1"/>
        <c:lblAlgn val="ctr"/>
        <c:lblOffset val="100"/>
        <c:noMultiLvlLbl val="1"/>
      </c:catAx>
      <c:valAx>
        <c:axId val="-212630327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6306552"/>
        <c:crosses val="autoZero"/>
        <c:crossBetween val="between"/>
        <c:majorUnit val="0.2"/>
        <c:minorUnit val="0.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294886"/>
          <c:y val="0.0492109"/>
          <c:w val="0.591668"/>
          <c:h val="0.8689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%" sourceLinked="0"/>
            <c:txPr>
              <a:bodyPr/>
              <a:lstStyle/>
              <a:p>
                <a:pPr>
                  <a:defRPr sz="3600" b="1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Desacuerdo</c:v>
                </c:pt>
                <c:pt idx="3">
                  <c:v>Muy en desacuerdo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0.664</c:v>
                </c:pt>
                <c:pt idx="1">
                  <c:v>0.141</c:v>
                </c:pt>
                <c:pt idx="2">
                  <c:v>0.043</c:v>
                </c:pt>
                <c:pt idx="3">
                  <c:v>0.152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1379432"/>
        <c:axId val="-2121376152"/>
      </c:barChart>
      <c:catAx>
        <c:axId val="-2121379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23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376152"/>
        <c:crosses val="autoZero"/>
        <c:auto val="1"/>
        <c:lblAlgn val="ctr"/>
        <c:lblOffset val="100"/>
        <c:noMultiLvlLbl val="1"/>
      </c:catAx>
      <c:valAx>
        <c:axId val="-2121376152"/>
        <c:scaling>
          <c:orientation val="minMax"/>
        </c:scaling>
        <c:delete val="0"/>
        <c:axPos val="t"/>
        <c:numFmt formatCode="0.0%" sourceLinked="0"/>
        <c:majorTickMark val="none"/>
        <c:minorTickMark val="none"/>
        <c:tickLblPos val="high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-2121379432"/>
        <c:crosses val="autoZero"/>
        <c:crossBetween val="between"/>
        <c:majorUnit val="0.175"/>
        <c:minorUnit val="0.0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39419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37310" latinLnBrk="0">
      <a:defRPr>
        <a:latin typeface="+mj-lt"/>
        <a:ea typeface="+mj-ea"/>
        <a:cs typeface="+mj-cs"/>
        <a:sym typeface="Calibri"/>
      </a:defRPr>
    </a:lvl1pPr>
    <a:lvl2pPr indent="228600" defTabSz="1337310" latinLnBrk="0">
      <a:defRPr>
        <a:latin typeface="+mj-lt"/>
        <a:ea typeface="+mj-ea"/>
        <a:cs typeface="+mj-cs"/>
        <a:sym typeface="Calibri"/>
      </a:defRPr>
    </a:lvl2pPr>
    <a:lvl3pPr indent="457200" defTabSz="1337310" latinLnBrk="0">
      <a:defRPr>
        <a:latin typeface="+mj-lt"/>
        <a:ea typeface="+mj-ea"/>
        <a:cs typeface="+mj-cs"/>
        <a:sym typeface="Calibri"/>
      </a:defRPr>
    </a:lvl3pPr>
    <a:lvl4pPr indent="685800" defTabSz="1337310" latinLnBrk="0">
      <a:defRPr>
        <a:latin typeface="+mj-lt"/>
        <a:ea typeface="+mj-ea"/>
        <a:cs typeface="+mj-cs"/>
        <a:sym typeface="Calibri"/>
      </a:defRPr>
    </a:lvl4pPr>
    <a:lvl5pPr indent="914400" defTabSz="1337310" latinLnBrk="0">
      <a:defRPr>
        <a:latin typeface="+mj-lt"/>
        <a:ea typeface="+mj-ea"/>
        <a:cs typeface="+mj-cs"/>
        <a:sym typeface="Calibri"/>
      </a:defRPr>
    </a:lvl5pPr>
    <a:lvl6pPr indent="1143000" defTabSz="1337310" latinLnBrk="0">
      <a:defRPr>
        <a:latin typeface="+mj-lt"/>
        <a:ea typeface="+mj-ea"/>
        <a:cs typeface="+mj-cs"/>
        <a:sym typeface="Calibri"/>
      </a:defRPr>
    </a:lvl6pPr>
    <a:lvl7pPr indent="1371600" defTabSz="1337310" latinLnBrk="0">
      <a:defRPr>
        <a:latin typeface="+mj-lt"/>
        <a:ea typeface="+mj-ea"/>
        <a:cs typeface="+mj-cs"/>
        <a:sym typeface="Calibri"/>
      </a:defRPr>
    </a:lvl7pPr>
    <a:lvl8pPr indent="1600200" defTabSz="1337310" latinLnBrk="0">
      <a:defRPr>
        <a:latin typeface="+mj-lt"/>
        <a:ea typeface="+mj-ea"/>
        <a:cs typeface="+mj-cs"/>
        <a:sym typeface="Calibri"/>
      </a:defRPr>
    </a:lvl8pPr>
    <a:lvl9pPr indent="1828800" defTabSz="1337310" latinLnBrk="0">
      <a:defRPr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080138" y="3355423"/>
            <a:ext cx="12241531" cy="2315291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2160272" y="6120763"/>
            <a:ext cx="10081261" cy="27603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668655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133731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2005964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267462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10441306" y="432559"/>
            <a:ext cx="3240406" cy="9216153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720090" y="432559"/>
            <a:ext cx="9481186" cy="921615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1137642" y="6940874"/>
            <a:ext cx="12241532" cy="2145269"/>
          </a:xfrm>
          <a:prstGeom prst="rect">
            <a:avLst/>
          </a:prstGeo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137642" y="4578077"/>
            <a:ext cx="12241532" cy="236279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FontTx/>
              <a:buNone/>
              <a:defRPr sz="2900">
                <a:solidFill>
                  <a:srgbClr val="888888"/>
                </a:solidFill>
              </a:defRPr>
            </a:lvl1pPr>
            <a:lvl2pPr marL="0" indent="668655">
              <a:spcBef>
                <a:spcPts val="600"/>
              </a:spcBef>
              <a:buSzTx/>
              <a:buFontTx/>
              <a:buNone/>
              <a:defRPr sz="2900">
                <a:solidFill>
                  <a:srgbClr val="888888"/>
                </a:solidFill>
              </a:defRPr>
            </a:lvl2pPr>
            <a:lvl3pPr marL="0" indent="1337310">
              <a:spcBef>
                <a:spcPts val="600"/>
              </a:spcBef>
              <a:buSzTx/>
              <a:buFontTx/>
              <a:buNone/>
              <a:defRPr sz="2900">
                <a:solidFill>
                  <a:srgbClr val="888888"/>
                </a:solidFill>
              </a:defRPr>
            </a:lvl3pPr>
            <a:lvl4pPr marL="0" indent="2005964">
              <a:spcBef>
                <a:spcPts val="600"/>
              </a:spcBef>
              <a:buSzTx/>
              <a:buFontTx/>
              <a:buNone/>
              <a:defRPr sz="2900">
                <a:solidFill>
                  <a:srgbClr val="888888"/>
                </a:solidFill>
              </a:defRPr>
            </a:lvl4pPr>
            <a:lvl5pPr marL="0" indent="2674620">
              <a:spcBef>
                <a:spcPts val="600"/>
              </a:spcBef>
              <a:buSzTx/>
              <a:buFontTx/>
              <a:buNone/>
              <a:defRPr sz="29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720093" y="2520319"/>
            <a:ext cx="6360796" cy="7128392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defRPr sz="4100"/>
            </a:lvl1pPr>
            <a:lvl2pPr marL="1158205" indent="-489550">
              <a:spcBef>
                <a:spcPts val="900"/>
              </a:spcBef>
              <a:defRPr sz="4100"/>
            </a:lvl2pPr>
            <a:lvl3pPr marL="1809980" indent="-472670">
              <a:spcBef>
                <a:spcPts val="900"/>
              </a:spcBef>
              <a:defRPr sz="4100"/>
            </a:lvl3pPr>
            <a:lvl4pPr marL="2533174" indent="-527209">
              <a:spcBef>
                <a:spcPts val="900"/>
              </a:spcBef>
              <a:defRPr sz="4100"/>
            </a:lvl4pPr>
            <a:lvl5pPr marL="3201829" indent="-527209">
              <a:spcBef>
                <a:spcPts val="900"/>
              </a:spcBef>
              <a:defRPr sz="41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20093" y="2417803"/>
            <a:ext cx="6363297" cy="100762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800"/>
              </a:spcBef>
              <a:buSzTx/>
              <a:buFontTx/>
              <a:buNone/>
              <a:defRPr sz="3500" b="1"/>
            </a:lvl1pPr>
            <a:lvl2pPr marL="0" indent="668655">
              <a:spcBef>
                <a:spcPts val="800"/>
              </a:spcBef>
              <a:buSzTx/>
              <a:buFontTx/>
              <a:buNone/>
              <a:defRPr sz="3500" b="1"/>
            </a:lvl2pPr>
            <a:lvl3pPr marL="0" indent="1337310">
              <a:spcBef>
                <a:spcPts val="800"/>
              </a:spcBef>
              <a:buSzTx/>
              <a:buFontTx/>
              <a:buNone/>
              <a:defRPr sz="3500" b="1"/>
            </a:lvl3pPr>
            <a:lvl4pPr marL="0" indent="2005964">
              <a:spcBef>
                <a:spcPts val="800"/>
              </a:spcBef>
              <a:buSzTx/>
              <a:buFontTx/>
              <a:buNone/>
              <a:defRPr sz="3500" b="1"/>
            </a:lvl4pPr>
            <a:lvl5pPr marL="0" indent="2674620">
              <a:spcBef>
                <a:spcPts val="800"/>
              </a:spcBef>
              <a:buSzTx/>
              <a:buFontTx/>
              <a:buNone/>
              <a:defRPr sz="35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4 Marcador de texto"/>
          <p:cNvSpPr>
            <a:spLocks noGrp="1"/>
          </p:cNvSpPr>
          <p:nvPr>
            <p:ph type="body" sz="quarter" idx="13"/>
          </p:nvPr>
        </p:nvSpPr>
        <p:spPr>
          <a:xfrm>
            <a:off x="7315914" y="2417803"/>
            <a:ext cx="6365797" cy="1007626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800"/>
              </a:spcBef>
              <a:buSzTx/>
              <a:buFontTx/>
              <a:buNone/>
              <a:defRPr sz="35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720094" y="430056"/>
            <a:ext cx="4738094" cy="1830229"/>
          </a:xfrm>
          <a:prstGeom prst="rect">
            <a:avLst/>
          </a:prstGeom>
        </p:spPr>
        <p:txBody>
          <a:bodyPr anchor="b"/>
          <a:lstStyle>
            <a:lvl1pPr algn="l">
              <a:defRPr sz="2900" b="1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idx="1"/>
          </p:nvPr>
        </p:nvSpPr>
        <p:spPr>
          <a:xfrm>
            <a:off x="5630703" y="430058"/>
            <a:ext cx="8051008" cy="921865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3 Marcador de texto"/>
          <p:cNvSpPr>
            <a:spLocks noGrp="1"/>
          </p:cNvSpPr>
          <p:nvPr>
            <p:ph type="body" sz="half" idx="13"/>
          </p:nvPr>
        </p:nvSpPr>
        <p:spPr>
          <a:xfrm>
            <a:off x="720095" y="2260285"/>
            <a:ext cx="4738093" cy="73884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SzTx/>
              <a:buFontTx/>
              <a:buNone/>
              <a:defRPr sz="20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2822854" y="7560943"/>
            <a:ext cx="8641081" cy="892614"/>
          </a:xfrm>
          <a:prstGeom prst="rect">
            <a:avLst/>
          </a:prstGeom>
        </p:spPr>
        <p:txBody>
          <a:bodyPr anchor="b"/>
          <a:lstStyle>
            <a:lvl1pPr algn="l">
              <a:defRPr sz="2900" b="1"/>
            </a:lvl1pPr>
          </a:lstStyle>
          <a:p>
            <a:r>
              <a:t>Texto del título</a:t>
            </a:r>
          </a:p>
        </p:txBody>
      </p:sp>
      <p:sp>
        <p:nvSpPr>
          <p:cNvPr id="83" name="2 Marcador de posición de imagen"/>
          <p:cNvSpPr>
            <a:spLocks noGrp="1"/>
          </p:cNvSpPr>
          <p:nvPr>
            <p:ph type="pic" sz="half" idx="13"/>
          </p:nvPr>
        </p:nvSpPr>
        <p:spPr>
          <a:xfrm>
            <a:off x="2822854" y="965121"/>
            <a:ext cx="8641081" cy="64808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2822854" y="8453559"/>
            <a:ext cx="8641081" cy="126765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FontTx/>
              <a:buNone/>
              <a:defRPr sz="2000"/>
            </a:lvl1pPr>
            <a:lvl2pPr marL="0" indent="668655">
              <a:spcBef>
                <a:spcPts val="400"/>
              </a:spcBef>
              <a:buSzTx/>
              <a:buFontTx/>
              <a:buNone/>
              <a:defRPr sz="2000"/>
            </a:lvl2pPr>
            <a:lvl3pPr marL="0" indent="1337310">
              <a:spcBef>
                <a:spcPts val="400"/>
              </a:spcBef>
              <a:buSzTx/>
              <a:buFontTx/>
              <a:buNone/>
              <a:defRPr sz="2000"/>
            </a:lvl3pPr>
            <a:lvl4pPr marL="0" indent="2005964">
              <a:spcBef>
                <a:spcPts val="400"/>
              </a:spcBef>
              <a:buSzTx/>
              <a:buFontTx/>
              <a:buNone/>
              <a:defRPr sz="2000"/>
            </a:lvl4pPr>
            <a:lvl5pPr marL="0" indent="2674620">
              <a:spcBef>
                <a:spcPts val="400"/>
              </a:spcBef>
              <a:buSzTx/>
              <a:buFontTx/>
              <a:buNone/>
              <a:defRPr sz="20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720093" y="432554"/>
            <a:ext cx="12961620" cy="1800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720093" y="2520319"/>
            <a:ext cx="12961620" cy="712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3303552" y="10092227"/>
            <a:ext cx="378159" cy="413133"/>
          </a:xfrm>
          <a:prstGeom prst="rect">
            <a:avLst/>
          </a:prstGeom>
          <a:ln w="12700">
            <a:miter lim="400000"/>
          </a:ln>
        </p:spPr>
        <p:txBody>
          <a:bodyPr wrap="none" lIns="66866" tIns="66866" rIns="66866" bIns="66866" anchor="ctr">
            <a:spAutoFit/>
          </a:bodyPr>
          <a:lstStyle>
            <a:lvl1pPr algn="r">
              <a:defRPr sz="18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501490" marR="0" indent="-501490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1147721" marR="0" indent="-479066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–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786264" marR="0" indent="-448954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547806" marR="0" indent="-541841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–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3216461" marR="0" indent="-541841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»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885117" marR="0" indent="-541842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553772" marR="0" indent="-541842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5222426" marR="0" indent="-541842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891081" marR="0" indent="-541842" algn="l" defTabSz="133731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7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68655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337310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005964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674620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343275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011929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680584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5349240" algn="r" defTabSz="133731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9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3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4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8.xml"/><Relationship Id="rId3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0.xml"/><Relationship Id="rId3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2.xml"/><Relationship Id="rId3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3.xml"/><Relationship Id="rId3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4.xml"/><Relationship Id="rId3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5.xml"/><Relationship Id="rId3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6.xml"/><Relationship Id="rId3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7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9.xml"/><Relationship Id="rId3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0.xml"/><Relationship Id="rId3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1.xml"/><Relationship Id="rId3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2.xml"/><Relationship Id="rId3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3.xml"/><Relationship Id="rId3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4.xml"/><Relationship Id="rId3" Type="http://schemas.openxmlformats.org/officeDocument/2006/relationships/image" Target="../media/image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5.xml"/><Relationship Id="rId3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6.xml"/><Relationship Id="rId3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7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9.xml"/><Relationship Id="rId3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0.xml"/><Relationship Id="rId3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1.xml"/><Relationship Id="rId3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2.xml"/><Relationship Id="rId3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3.xml"/><Relationship Id="rId3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4.xml"/><Relationship Id="rId3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5.xml"/><Relationship Id="rId3" Type="http://schemas.openxmlformats.org/officeDocument/2006/relationships/image" Target="../media/image1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6.xml"/><Relationship Id="rId3" Type="http://schemas.openxmlformats.org/officeDocument/2006/relationships/image" Target="../media/image1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7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8.xml"/><Relationship Id="rId3" Type="http://schemas.openxmlformats.org/officeDocument/2006/relationships/image" Target="../media/image1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9.xml"/><Relationship Id="rId3" Type="http://schemas.openxmlformats.org/officeDocument/2006/relationships/image" Target="../media/image1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0.xml"/><Relationship Id="rId3" Type="http://schemas.openxmlformats.org/officeDocument/2006/relationships/image" Target="../media/image1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1.xml"/><Relationship Id="rId3" Type="http://schemas.openxmlformats.org/officeDocument/2006/relationships/image" Target="../media/image1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2.xml"/><Relationship Id="rId3" Type="http://schemas.openxmlformats.org/officeDocument/2006/relationships/image" Target="../media/image1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3.xml"/><Relationship Id="rId3" Type="http://schemas.openxmlformats.org/officeDocument/2006/relationships/image" Target="../media/image1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4.xml"/><Relationship Id="rId3" Type="http://schemas.openxmlformats.org/officeDocument/2006/relationships/image" Target="../media/image1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5.xml"/><Relationship Id="rId3" Type="http://schemas.openxmlformats.org/officeDocument/2006/relationships/image" Target="../media/image1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6.xml"/><Relationship Id="rId3" Type="http://schemas.openxmlformats.org/officeDocument/2006/relationships/image" Target="../media/image1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7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6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9.xml"/><Relationship Id="rId3" Type="http://schemas.openxmlformats.org/officeDocument/2006/relationships/image" Target="../media/image1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0.xml"/><Relationship Id="rId3" Type="http://schemas.openxmlformats.org/officeDocument/2006/relationships/image" Target="../media/image1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1.xml"/><Relationship Id="rId3" Type="http://schemas.openxmlformats.org/officeDocument/2006/relationships/image" Target="../media/image1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7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3.xml"/><Relationship Id="rId3" Type="http://schemas.openxmlformats.org/officeDocument/2006/relationships/image" Target="../media/image1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7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5.xml"/><Relationship Id="rId3" Type="http://schemas.openxmlformats.org/officeDocument/2006/relationships/image" Target="../media/image1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6.xml"/><Relationship Id="rId3" Type="http://schemas.openxmlformats.org/officeDocument/2006/relationships/image" Target="../media/image1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8.xml"/><Relationship Id="rId3" Type="http://schemas.openxmlformats.org/officeDocument/2006/relationships/image" Target="../media/image1.png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9.xml"/><Relationship Id="rId3" Type="http://schemas.openxmlformats.org/officeDocument/2006/relationships/image" Target="../media/image1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1.xml"/><Relationship Id="rId3" Type="http://schemas.openxmlformats.org/officeDocument/2006/relationships/image" Target="../media/image1.pn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2.xml"/><Relationship Id="rId3" Type="http://schemas.openxmlformats.org/officeDocument/2006/relationships/image" Target="../media/image1.png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4.xml"/><Relationship Id="rId3" Type="http://schemas.openxmlformats.org/officeDocument/2006/relationships/image" Target="../media/image1.png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5.xml"/><Relationship Id="rId3" Type="http://schemas.openxmlformats.org/officeDocument/2006/relationships/image" Target="../media/image1.pn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Relationship Id="rId3" Type="http://schemas.openxmlformats.org/officeDocument/2006/relationships/image" Target="../media/image1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89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0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 Título"/>
          <p:cNvSpPr txBox="1">
            <a:spLocks noGrp="1"/>
          </p:cNvSpPr>
          <p:nvPr>
            <p:ph type="title"/>
          </p:nvPr>
        </p:nvSpPr>
        <p:spPr>
          <a:xfrm>
            <a:off x="1141011" y="792163"/>
            <a:ext cx="11782184" cy="270035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rgbClr val="376092"/>
                </a:solidFill>
              </a:defRPr>
            </a:lvl1pPr>
          </a:lstStyle>
          <a:p>
            <a:r>
              <a:rPr dirty="0"/>
              <a:t>Primera Encuesta sobre el comportamiento sexual y erótico de hombres que tienen sexo con hombres</a:t>
            </a:r>
          </a:p>
        </p:txBody>
      </p:sp>
      <p:sp>
        <p:nvSpPr>
          <p:cNvPr id="113" name="4 Conector recto"/>
          <p:cNvSpPr/>
          <p:nvPr/>
        </p:nvSpPr>
        <p:spPr>
          <a:xfrm>
            <a:off x="731270" y="4075905"/>
            <a:ext cx="1260166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5 Conector recto"/>
          <p:cNvSpPr/>
          <p:nvPr/>
        </p:nvSpPr>
        <p:spPr>
          <a:xfrm>
            <a:off x="731270" y="6863368"/>
            <a:ext cx="1260166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52004" y="6726672"/>
            <a:ext cx="9113704" cy="404027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CuadroTexto 2"/>
          <p:cNvSpPr txBox="1"/>
          <p:nvPr/>
        </p:nvSpPr>
        <p:spPr>
          <a:xfrm>
            <a:off x="2868317" y="5221967"/>
            <a:ext cx="9283715" cy="89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/>
            <a:r>
              <a:rPr b="1" dirty="0">
                <a:latin typeface="+mn-lt"/>
              </a:rPr>
              <a:t>Aplicada a 1.216 </a:t>
            </a:r>
            <a:r>
              <a:rPr b="1" dirty="0" smtClean="0">
                <a:latin typeface="+mn-lt"/>
              </a:rPr>
              <a:t>jóvenes</a:t>
            </a:r>
            <a:r>
              <a:rPr lang="es-ES_tradnl" b="1" dirty="0" smtClean="0">
                <a:latin typeface="+mn-lt"/>
              </a:rPr>
              <a:t> entre 15 y 29 años </a:t>
            </a:r>
            <a:r>
              <a:rPr b="1" dirty="0" smtClean="0">
                <a:latin typeface="+mn-lt"/>
              </a:rPr>
              <a:t>de </a:t>
            </a:r>
            <a:r>
              <a:rPr b="1" dirty="0">
                <a:latin typeface="+mn-lt"/>
              </a:rPr>
              <a:t>la Región Metropolitana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II.- Orientación sexual</a:t>
            </a:r>
          </a:p>
        </p:txBody>
      </p:sp>
      <p:sp>
        <p:nvSpPr>
          <p:cNvPr id="22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2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6 CuadroTexto"/>
          <p:cNvSpPr txBox="1"/>
          <p:nvPr/>
        </p:nvSpPr>
        <p:spPr>
          <a:xfrm>
            <a:off x="675038" y="2362774"/>
            <a:ext cx="9563763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 qué edad comenzaste a sentir atracción por alguien de tu mismo sexo ?</a:t>
            </a:r>
          </a:p>
        </p:txBody>
      </p:sp>
      <p:graphicFrame>
        <p:nvGraphicFramePr>
          <p:cNvPr id="230" name="7 Gráfico"/>
          <p:cNvGraphicFramePr/>
          <p:nvPr/>
        </p:nvGraphicFramePr>
        <p:xfrm>
          <a:off x="2053437" y="3614918"/>
          <a:ext cx="11159321" cy="636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6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65" name="5 CuadroTexto"/>
          <p:cNvSpPr txBox="1"/>
          <p:nvPr/>
        </p:nvSpPr>
        <p:spPr>
          <a:xfrm>
            <a:off x="954672" y="2601455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VIH se puede transmitir entre dos hombres en una relación sexual si no usan preservativo</a:t>
            </a:r>
          </a:p>
        </p:txBody>
      </p:sp>
      <p:sp>
        <p:nvSpPr>
          <p:cNvPr id="136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67" name="8 Marcador de contenido"/>
          <p:cNvGraphicFramePr/>
          <p:nvPr/>
        </p:nvGraphicFramePr>
        <p:xfrm>
          <a:off x="3325751" y="3921799"/>
          <a:ext cx="8647376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7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71" name="5 CuadroTexto"/>
          <p:cNvSpPr txBox="1"/>
          <p:nvPr/>
        </p:nvSpPr>
        <p:spPr>
          <a:xfrm>
            <a:off x="954672" y="2601455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Si tengo relaciones sexuales sin condón con una persona viviendo con VIH tendría mayor riesgo de adquirir el virus</a:t>
            </a:r>
          </a:p>
        </p:txBody>
      </p:sp>
      <p:sp>
        <p:nvSpPr>
          <p:cNvPr id="137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73" name="8 Marcador de contenido"/>
          <p:cNvGraphicFramePr/>
          <p:nvPr/>
        </p:nvGraphicFramePr>
        <p:xfrm>
          <a:off x="3325751" y="3921799"/>
          <a:ext cx="8950950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5" name="5 Marcador de contenido" descr="5 Marcador de contenid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8604" y="2328840"/>
            <a:ext cx="12960351" cy="57455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2 Marcador de contenido"/>
          <p:cNvSpPr txBox="1">
            <a:spLocks noGrp="1"/>
          </p:cNvSpPr>
          <p:nvPr>
            <p:ph type="body" sz="quarter" idx="1"/>
          </p:nvPr>
        </p:nvSpPr>
        <p:spPr>
          <a:xfrm>
            <a:off x="700041" y="2471716"/>
            <a:ext cx="9629794" cy="146269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700"/>
              </a:spcBef>
              <a:buSzTx/>
              <a:buNone/>
              <a:defRPr sz="3100" b="1"/>
            </a:lvl1pPr>
          </a:lstStyle>
          <a:p>
            <a:r>
              <a:rPr dirty="0" smtClean="0"/>
              <a:t>¿Qué edad tenías </a:t>
            </a:r>
            <a:r>
              <a:rPr dirty="0"/>
              <a:t>la primera vez que le contaste a alguien que te gustaban los hombres?</a:t>
            </a:r>
          </a:p>
        </p:txBody>
      </p:sp>
      <p:sp>
        <p:nvSpPr>
          <p:cNvPr id="233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Orientación sexual.</a:t>
            </a:r>
          </a:p>
        </p:txBody>
      </p:sp>
      <p:sp>
        <p:nvSpPr>
          <p:cNvPr id="234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3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36" name="6 Gráfico"/>
          <p:cNvGraphicFramePr/>
          <p:nvPr/>
        </p:nvGraphicFramePr>
        <p:xfrm>
          <a:off x="2161377" y="3840381"/>
          <a:ext cx="11888187" cy="655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Orientación sexual</a:t>
            </a:r>
          </a:p>
        </p:txBody>
      </p:sp>
      <p:sp>
        <p:nvSpPr>
          <p:cNvPr id="239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rPr dirty="0"/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4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41" name="8 Marcador de contenido"/>
          <p:cNvGraphicFramePr/>
          <p:nvPr>
            <p:extLst>
              <p:ext uri="{D42A27DB-BD31-4B8C-83A1-F6EECF244321}">
                <p14:modId xmlns:p14="http://schemas.microsoft.com/office/powerpoint/2010/main" val="3217521442"/>
              </p:ext>
            </p:extLst>
          </p:nvPr>
        </p:nvGraphicFramePr>
        <p:xfrm>
          <a:off x="872070" y="3174761"/>
          <a:ext cx="12371908" cy="658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2" name="9 CuadroTexto"/>
          <p:cNvSpPr txBox="1"/>
          <p:nvPr/>
        </p:nvSpPr>
        <p:spPr>
          <a:xfrm>
            <a:off x="7563115" y="7240175"/>
            <a:ext cx="3037945" cy="54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indent="-501490" algn="ctr" defTabSz="914400">
              <a:spcBef>
                <a:spcPts val="600"/>
              </a:spcBef>
              <a:buSzPct val="100000"/>
              <a:buFont typeface="Arial"/>
              <a:buChar char="•"/>
              <a:defRPr sz="2900" b="1"/>
            </a:lvl1pPr>
          </a:lstStyle>
          <a:p>
            <a:pPr indent="0">
              <a:buNone/>
            </a:pPr>
            <a:r>
              <a:rPr dirty="0" smtClean="0"/>
              <a:t>10,9</a:t>
            </a:r>
            <a:r>
              <a:rPr dirty="0"/>
              <a:t>%</a:t>
            </a:r>
          </a:p>
        </p:txBody>
      </p:sp>
      <p:sp>
        <p:nvSpPr>
          <p:cNvPr id="243" name="9 CuadroTexto"/>
          <p:cNvSpPr txBox="1"/>
          <p:nvPr/>
        </p:nvSpPr>
        <p:spPr>
          <a:xfrm>
            <a:off x="6272205" y="4829171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lang="es-ES_tradnl" dirty="0" smtClean="0"/>
              <a:t>     </a:t>
            </a:r>
            <a:r>
              <a:rPr dirty="0" smtClean="0"/>
              <a:t>1,1</a:t>
            </a:r>
            <a:r>
              <a:rPr dirty="0"/>
              <a:t>%</a:t>
            </a:r>
          </a:p>
        </p:txBody>
      </p:sp>
      <p:sp>
        <p:nvSpPr>
          <p:cNvPr id="244" name="10 CuadroTexto"/>
          <p:cNvSpPr txBox="1"/>
          <p:nvPr/>
        </p:nvSpPr>
        <p:spPr>
          <a:xfrm>
            <a:off x="11254240" y="8698864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dirty="0"/>
              <a:t>43,9%</a:t>
            </a:r>
          </a:p>
        </p:txBody>
      </p:sp>
      <p:sp>
        <p:nvSpPr>
          <p:cNvPr id="245" name="11 CuadroTexto"/>
          <p:cNvSpPr txBox="1"/>
          <p:nvPr/>
        </p:nvSpPr>
        <p:spPr>
          <a:xfrm>
            <a:off x="8931658" y="7906063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dirty="0"/>
              <a:t>22,4%</a:t>
            </a:r>
          </a:p>
        </p:txBody>
      </p:sp>
      <p:sp>
        <p:nvSpPr>
          <p:cNvPr id="246" name="12 CuadroTexto"/>
          <p:cNvSpPr txBox="1"/>
          <p:nvPr/>
        </p:nvSpPr>
        <p:spPr>
          <a:xfrm>
            <a:off x="7101747" y="6413373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lang="es-ES_tradnl" dirty="0" smtClean="0"/>
              <a:t>    </a:t>
            </a:r>
            <a:r>
              <a:rPr dirty="0" smtClean="0"/>
              <a:t>8,9</a:t>
            </a:r>
            <a:r>
              <a:rPr dirty="0"/>
              <a:t>%</a:t>
            </a:r>
          </a:p>
        </p:txBody>
      </p:sp>
      <p:sp>
        <p:nvSpPr>
          <p:cNvPr id="247" name="13 CuadroTexto"/>
          <p:cNvSpPr txBox="1"/>
          <p:nvPr/>
        </p:nvSpPr>
        <p:spPr>
          <a:xfrm>
            <a:off x="7058024" y="5757864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lang="es-ES_tradnl" dirty="0" smtClean="0"/>
              <a:t>    </a:t>
            </a:r>
            <a:r>
              <a:rPr dirty="0" smtClean="0"/>
              <a:t>7,6</a:t>
            </a:r>
            <a:r>
              <a:rPr dirty="0"/>
              <a:t>%</a:t>
            </a:r>
          </a:p>
        </p:txBody>
      </p:sp>
      <p:sp>
        <p:nvSpPr>
          <p:cNvPr id="248" name="14 CuadroTexto"/>
          <p:cNvSpPr txBox="1"/>
          <p:nvPr/>
        </p:nvSpPr>
        <p:spPr>
          <a:xfrm>
            <a:off x="6700833" y="3900477"/>
            <a:ext cx="3037902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/>
            </a:lvl1pPr>
          </a:lstStyle>
          <a:p>
            <a:r>
              <a:rPr lang="es-ES_tradnl" dirty="0" smtClean="0"/>
              <a:t>   </a:t>
            </a:r>
            <a:r>
              <a:rPr dirty="0" smtClean="0"/>
              <a:t>5,2</a:t>
            </a:r>
            <a:r>
              <a:rPr dirty="0"/>
              <a:t>%</a:t>
            </a:r>
          </a:p>
        </p:txBody>
      </p:sp>
      <p:sp>
        <p:nvSpPr>
          <p:cNvPr id="249" name="15 CuadroTexto"/>
          <p:cNvSpPr txBox="1"/>
          <p:nvPr/>
        </p:nvSpPr>
        <p:spPr>
          <a:xfrm>
            <a:off x="675039" y="2587804"/>
            <a:ext cx="866364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 quién le contaste por primera vez que te gustan los hombres?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" name="6 Marcador de contenido"/>
          <p:cNvGraphicFramePr/>
          <p:nvPr/>
        </p:nvGraphicFramePr>
        <p:xfrm>
          <a:off x="1403924" y="3459105"/>
          <a:ext cx="11204753" cy="7242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2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Orientación sexual</a:t>
            </a:r>
          </a:p>
        </p:txBody>
      </p:sp>
      <p:sp>
        <p:nvSpPr>
          <p:cNvPr id="253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5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8 CuadroTexto"/>
          <p:cNvSpPr txBox="1"/>
          <p:nvPr/>
        </p:nvSpPr>
        <p:spPr>
          <a:xfrm>
            <a:off x="11772931" y="4543419"/>
            <a:ext cx="2628869" cy="667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500" b="1"/>
            </a:lvl1pPr>
          </a:lstStyle>
          <a:p>
            <a:r>
              <a:t>84,8%</a:t>
            </a:r>
          </a:p>
        </p:txBody>
      </p:sp>
      <p:sp>
        <p:nvSpPr>
          <p:cNvPr id="256" name="9 CuadroTexto"/>
          <p:cNvSpPr txBox="1"/>
          <p:nvPr/>
        </p:nvSpPr>
        <p:spPr>
          <a:xfrm>
            <a:off x="5346675" y="6829435"/>
            <a:ext cx="3037902" cy="667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500" b="1"/>
            </a:lvl1pPr>
          </a:lstStyle>
          <a:p>
            <a:r>
              <a:t>6,1%</a:t>
            </a:r>
          </a:p>
        </p:txBody>
      </p:sp>
      <p:sp>
        <p:nvSpPr>
          <p:cNvPr id="257" name="10 CuadroTexto"/>
          <p:cNvSpPr txBox="1"/>
          <p:nvPr/>
        </p:nvSpPr>
        <p:spPr>
          <a:xfrm>
            <a:off x="5892779" y="9186888"/>
            <a:ext cx="2428893" cy="667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500" b="1"/>
            </a:lvl1pPr>
          </a:lstStyle>
          <a:p>
            <a:r>
              <a:t>9,1%</a:t>
            </a:r>
          </a:p>
        </p:txBody>
      </p:sp>
      <p:sp>
        <p:nvSpPr>
          <p:cNvPr id="258" name="11 CuadroTexto"/>
          <p:cNvSpPr txBox="1"/>
          <p:nvPr/>
        </p:nvSpPr>
        <p:spPr>
          <a:xfrm>
            <a:off x="450011" y="2475289"/>
            <a:ext cx="933868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¿Cómo socializas con otras personas que son LGBTI?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" name="6 Marcador de contenido"/>
          <p:cNvGraphicFramePr/>
          <p:nvPr/>
        </p:nvGraphicFramePr>
        <p:xfrm>
          <a:off x="5003182" y="4215598"/>
          <a:ext cx="6420654" cy="64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1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Orientación sexual</a:t>
            </a:r>
          </a:p>
        </p:txBody>
      </p:sp>
      <p:sp>
        <p:nvSpPr>
          <p:cNvPr id="262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6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7 CuadroTexto"/>
          <p:cNvSpPr txBox="1"/>
          <p:nvPr/>
        </p:nvSpPr>
        <p:spPr>
          <a:xfrm>
            <a:off x="450011" y="2475290"/>
            <a:ext cx="9451249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 qué edad expresaste afecto en público a los hombres que te gustaban?</a:t>
            </a:r>
          </a:p>
        </p:txBody>
      </p:sp>
      <p:sp>
        <p:nvSpPr>
          <p:cNvPr id="265" name="9 Conector recto"/>
          <p:cNvSpPr/>
          <p:nvPr/>
        </p:nvSpPr>
        <p:spPr>
          <a:xfrm>
            <a:off x="10558485" y="5329237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6" name="10 Conector recto"/>
          <p:cNvSpPr/>
          <p:nvPr/>
        </p:nvSpPr>
        <p:spPr>
          <a:xfrm>
            <a:off x="3128933" y="4400543"/>
            <a:ext cx="326293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7" name="11 Conector recto"/>
          <p:cNvSpPr/>
          <p:nvPr/>
        </p:nvSpPr>
        <p:spPr>
          <a:xfrm>
            <a:off x="3200372" y="6829435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8" name="12 Conector recto"/>
          <p:cNvSpPr/>
          <p:nvPr/>
        </p:nvSpPr>
        <p:spPr>
          <a:xfrm>
            <a:off x="3600427" y="9226180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9" name="13 Conector recto"/>
          <p:cNvSpPr/>
          <p:nvPr/>
        </p:nvSpPr>
        <p:spPr>
          <a:xfrm>
            <a:off x="9788745" y="10238813"/>
            <a:ext cx="281287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0" name="14 Conector recto"/>
          <p:cNvSpPr/>
          <p:nvPr/>
        </p:nvSpPr>
        <p:spPr>
          <a:xfrm flipV="1">
            <a:off x="12601614" y="9676243"/>
            <a:ext cx="1252" cy="56382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1" name="15 CuadroTexto"/>
          <p:cNvSpPr txBox="1"/>
          <p:nvPr/>
        </p:nvSpPr>
        <p:spPr>
          <a:xfrm>
            <a:off x="11480034" y="4993478"/>
            <a:ext cx="2357455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39,7%</a:t>
            </a:r>
          </a:p>
          <a:p>
            <a:pPr algn="ctr">
              <a:defRPr sz="3200"/>
            </a:pPr>
            <a:r>
              <a:t>Entre los 16 y 20 años</a:t>
            </a:r>
          </a:p>
        </p:txBody>
      </p:sp>
      <p:sp>
        <p:nvSpPr>
          <p:cNvPr id="272" name="16 CuadroTexto"/>
          <p:cNvSpPr txBox="1"/>
          <p:nvPr/>
        </p:nvSpPr>
        <p:spPr>
          <a:xfrm>
            <a:off x="11026354" y="8101031"/>
            <a:ext cx="296115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12,4%</a:t>
            </a:r>
          </a:p>
          <a:p>
            <a:pPr algn="ctr">
              <a:defRPr sz="3200"/>
            </a:pPr>
            <a:r>
              <a:t>Entre los 11 y 15 años</a:t>
            </a:r>
          </a:p>
        </p:txBody>
      </p:sp>
      <p:sp>
        <p:nvSpPr>
          <p:cNvPr id="273" name="18 CuadroTexto"/>
          <p:cNvSpPr txBox="1"/>
          <p:nvPr/>
        </p:nvSpPr>
        <p:spPr>
          <a:xfrm>
            <a:off x="0" y="8901137"/>
            <a:ext cx="540066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15,5%</a:t>
            </a:r>
          </a:p>
          <a:p>
            <a:pPr algn="ctr">
              <a:defRPr sz="3200"/>
            </a:pPr>
            <a:r>
              <a:t>Aún no expreso mi afecto a otros hombres en público</a:t>
            </a:r>
          </a:p>
        </p:txBody>
      </p:sp>
      <p:sp>
        <p:nvSpPr>
          <p:cNvPr id="274" name="19 CuadroTexto"/>
          <p:cNvSpPr txBox="1"/>
          <p:nvPr/>
        </p:nvSpPr>
        <p:spPr>
          <a:xfrm>
            <a:off x="1414422" y="6543682"/>
            <a:ext cx="235745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22,7%</a:t>
            </a:r>
          </a:p>
          <a:p>
            <a:pPr algn="ctr">
              <a:defRPr sz="3200"/>
            </a:pPr>
            <a:r>
              <a:t>Entre los 21 y 24 años</a:t>
            </a:r>
          </a:p>
        </p:txBody>
      </p:sp>
      <p:sp>
        <p:nvSpPr>
          <p:cNvPr id="275" name="20 CuadroTexto"/>
          <p:cNvSpPr txBox="1"/>
          <p:nvPr/>
        </p:nvSpPr>
        <p:spPr>
          <a:xfrm>
            <a:off x="1057231" y="3971914"/>
            <a:ext cx="235745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7,8%</a:t>
            </a:r>
          </a:p>
          <a:p>
            <a:pPr algn="ctr">
              <a:defRPr sz="3200"/>
            </a:pPr>
            <a:r>
              <a:t>Entre los 25 y 29 años</a:t>
            </a:r>
          </a:p>
        </p:txBody>
      </p:sp>
      <p:sp>
        <p:nvSpPr>
          <p:cNvPr id="276" name="24 Conector recto"/>
          <p:cNvSpPr/>
          <p:nvPr/>
        </p:nvSpPr>
        <p:spPr>
          <a:xfrm>
            <a:off x="7988500" y="3614725"/>
            <a:ext cx="326293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7" name="25 Conector recto"/>
          <p:cNvSpPr/>
          <p:nvPr/>
        </p:nvSpPr>
        <p:spPr>
          <a:xfrm flipV="1">
            <a:off x="7988498" y="3614727"/>
            <a:ext cx="1252" cy="56382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26 CuadroTexto"/>
          <p:cNvSpPr txBox="1"/>
          <p:nvPr/>
        </p:nvSpPr>
        <p:spPr>
          <a:xfrm>
            <a:off x="10272734" y="3186096"/>
            <a:ext cx="3127250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1,9%</a:t>
            </a:r>
          </a:p>
          <a:p>
            <a:pPr algn="ctr">
              <a:defRPr sz="3200"/>
            </a:pPr>
            <a:r>
              <a:t>Después de los 25 años</a:t>
            </a:r>
          </a:p>
        </p:txBody>
      </p:sp>
      <p:sp>
        <p:nvSpPr>
          <p:cNvPr id="279" name="22 Conector recto"/>
          <p:cNvSpPr/>
          <p:nvPr/>
        </p:nvSpPr>
        <p:spPr>
          <a:xfrm>
            <a:off x="6415082" y="4400543"/>
            <a:ext cx="285753" cy="14287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" name="6 Marcador de contenido"/>
          <p:cNvGraphicFramePr/>
          <p:nvPr/>
        </p:nvGraphicFramePr>
        <p:xfrm>
          <a:off x="4215603" y="4215598"/>
          <a:ext cx="6420654" cy="64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2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III.-Discriminación</a:t>
            </a:r>
          </a:p>
        </p:txBody>
      </p:sp>
      <p:sp>
        <p:nvSpPr>
          <p:cNvPr id="283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8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85" name="8 Conector recto"/>
          <p:cNvSpPr/>
          <p:nvPr/>
        </p:nvSpPr>
        <p:spPr>
          <a:xfrm flipH="1" flipV="1">
            <a:off x="3150367" y="6413310"/>
            <a:ext cx="1237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6" name="9 Conector recto"/>
          <p:cNvSpPr/>
          <p:nvPr/>
        </p:nvSpPr>
        <p:spPr>
          <a:xfrm flipH="1" flipV="1">
            <a:off x="9788742" y="5175646"/>
            <a:ext cx="1237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7" name="10 CuadroTexto"/>
          <p:cNvSpPr txBox="1"/>
          <p:nvPr/>
        </p:nvSpPr>
        <p:spPr>
          <a:xfrm>
            <a:off x="9771146" y="4718629"/>
            <a:ext cx="412738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63,2%</a:t>
            </a:r>
          </a:p>
          <a:p>
            <a:pPr algn="ctr">
              <a:defRPr sz="3200" b="1"/>
            </a:pPr>
            <a:r>
              <a:t>No</a:t>
            </a:r>
          </a:p>
        </p:txBody>
      </p:sp>
      <p:sp>
        <p:nvSpPr>
          <p:cNvPr id="288" name="11 CuadroTexto"/>
          <p:cNvSpPr txBox="1"/>
          <p:nvPr/>
        </p:nvSpPr>
        <p:spPr>
          <a:xfrm>
            <a:off x="1012328" y="5893775"/>
            <a:ext cx="289145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36,8%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289" name="12 CuadroTexto"/>
          <p:cNvSpPr txBox="1"/>
          <p:nvPr/>
        </p:nvSpPr>
        <p:spPr>
          <a:xfrm>
            <a:off x="842917" y="2471716"/>
            <a:ext cx="10463883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¿Sientes culpas o miedos por tu orientación sexual?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6 Marcador de contenido"/>
          <p:cNvGraphicFramePr/>
          <p:nvPr/>
        </p:nvGraphicFramePr>
        <p:xfrm>
          <a:off x="4106657" y="4279886"/>
          <a:ext cx="6356365" cy="635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2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293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9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7 CuadroTexto"/>
          <p:cNvSpPr txBox="1"/>
          <p:nvPr/>
        </p:nvSpPr>
        <p:spPr>
          <a:xfrm>
            <a:off x="466966" y="2651108"/>
            <a:ext cx="10688913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hecho de que hombres gusten de otros hombres te resulta:</a:t>
            </a:r>
          </a:p>
        </p:txBody>
      </p:sp>
      <p:sp>
        <p:nvSpPr>
          <p:cNvPr id="296" name="9 Conector recto"/>
          <p:cNvSpPr/>
          <p:nvPr/>
        </p:nvSpPr>
        <p:spPr>
          <a:xfrm flipH="1" flipV="1">
            <a:off x="2843182" y="6686559"/>
            <a:ext cx="135017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7" name="12 Conector recto"/>
          <p:cNvSpPr/>
          <p:nvPr/>
        </p:nvSpPr>
        <p:spPr>
          <a:xfrm flipH="1" flipV="1">
            <a:off x="2986057" y="4543419"/>
            <a:ext cx="236281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8" name="13 Conector recto"/>
          <p:cNvSpPr/>
          <p:nvPr/>
        </p:nvSpPr>
        <p:spPr>
          <a:xfrm>
            <a:off x="7056885" y="3668409"/>
            <a:ext cx="15001" cy="57757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9" name="16 Conector recto"/>
          <p:cNvSpPr/>
          <p:nvPr/>
        </p:nvSpPr>
        <p:spPr>
          <a:xfrm flipH="1" flipV="1">
            <a:off x="7056884" y="3668410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0" name="19 CuadroTexto"/>
          <p:cNvSpPr txBox="1"/>
          <p:nvPr/>
        </p:nvSpPr>
        <p:spPr>
          <a:xfrm>
            <a:off x="985794" y="6400806"/>
            <a:ext cx="2286015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88,8%</a:t>
            </a:r>
          </a:p>
          <a:p>
            <a:pPr algn="ctr">
              <a:defRPr sz="3200"/>
            </a:pPr>
            <a:r>
              <a:t>Normal y/o natural</a:t>
            </a:r>
          </a:p>
        </p:txBody>
      </p:sp>
      <p:sp>
        <p:nvSpPr>
          <p:cNvPr id="301" name="20 CuadroTexto"/>
          <p:cNvSpPr txBox="1"/>
          <p:nvPr/>
        </p:nvSpPr>
        <p:spPr>
          <a:xfrm>
            <a:off x="735761" y="4205873"/>
            <a:ext cx="337544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9,4%</a:t>
            </a:r>
          </a:p>
          <a:p>
            <a:pPr algn="ctr">
              <a:defRPr sz="3200"/>
            </a:pPr>
            <a:r>
              <a:t>Indiferente</a:t>
            </a:r>
          </a:p>
        </p:txBody>
      </p:sp>
      <p:sp>
        <p:nvSpPr>
          <p:cNvPr id="302" name="22 CuadroTexto"/>
          <p:cNvSpPr txBox="1"/>
          <p:nvPr/>
        </p:nvSpPr>
        <p:spPr>
          <a:xfrm>
            <a:off x="10319818" y="3330864"/>
            <a:ext cx="2812872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1,8%</a:t>
            </a:r>
          </a:p>
          <a:p>
            <a:pPr algn="ctr">
              <a:defRPr sz="3200"/>
            </a:pPr>
            <a:r>
              <a:t>Otros</a:t>
            </a:r>
          </a:p>
        </p:txBody>
      </p:sp>
      <p:sp>
        <p:nvSpPr>
          <p:cNvPr id="303" name="15 Conector recto"/>
          <p:cNvSpPr/>
          <p:nvPr/>
        </p:nvSpPr>
        <p:spPr>
          <a:xfrm>
            <a:off x="5343511" y="4543419"/>
            <a:ext cx="214315" cy="21431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6 Marcador de contenido"/>
          <p:cNvGraphicFramePr/>
          <p:nvPr/>
        </p:nvGraphicFramePr>
        <p:xfrm>
          <a:off x="4409530" y="4468121"/>
          <a:ext cx="6168130" cy="616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0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0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7 CuadroTexto"/>
          <p:cNvSpPr txBox="1"/>
          <p:nvPr/>
        </p:nvSpPr>
        <p:spPr>
          <a:xfrm>
            <a:off x="562523" y="2587804"/>
            <a:ext cx="11364002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pensaste que era posible modificar tu orientación sexual para que te dejaran de gustar otros hombres?</a:t>
            </a:r>
          </a:p>
        </p:txBody>
      </p:sp>
      <p:sp>
        <p:nvSpPr>
          <p:cNvPr id="310" name="9 Conector recto"/>
          <p:cNvSpPr/>
          <p:nvPr/>
        </p:nvSpPr>
        <p:spPr>
          <a:xfrm flipH="1" flipV="1">
            <a:off x="3071785" y="7340917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1" name="10 CuadroTexto"/>
          <p:cNvSpPr txBox="1"/>
          <p:nvPr/>
        </p:nvSpPr>
        <p:spPr>
          <a:xfrm>
            <a:off x="934001" y="7003374"/>
            <a:ext cx="258779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50,2%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312" name="11 CuadroTexto"/>
          <p:cNvSpPr txBox="1"/>
          <p:nvPr/>
        </p:nvSpPr>
        <p:spPr>
          <a:xfrm>
            <a:off x="11510399" y="6890859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49,8%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313" name="12 Conector recto"/>
          <p:cNvSpPr/>
          <p:nvPr/>
        </p:nvSpPr>
        <p:spPr>
          <a:xfrm flipH="1" flipV="1">
            <a:off x="10610281" y="7228405"/>
            <a:ext cx="135017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6 Marcador de contenido"/>
          <p:cNvGraphicFramePr/>
          <p:nvPr/>
        </p:nvGraphicFramePr>
        <p:xfrm>
          <a:off x="4106657" y="4422761"/>
          <a:ext cx="6213489" cy="6213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1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1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7 Conector recto"/>
          <p:cNvSpPr/>
          <p:nvPr/>
        </p:nvSpPr>
        <p:spPr>
          <a:xfrm flipH="1" flipV="1">
            <a:off x="10987113" y="7186625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0" name="8 Conector recto"/>
          <p:cNvSpPr/>
          <p:nvPr/>
        </p:nvSpPr>
        <p:spPr>
          <a:xfrm flipH="1" flipV="1">
            <a:off x="2700305" y="5257798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1" name="9 CuadroTexto"/>
          <p:cNvSpPr txBox="1"/>
          <p:nvPr/>
        </p:nvSpPr>
        <p:spPr>
          <a:xfrm>
            <a:off x="562521" y="4920255"/>
            <a:ext cx="258779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55,8%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322" name="10 CuadroTexto"/>
          <p:cNvSpPr txBox="1"/>
          <p:nvPr/>
        </p:nvSpPr>
        <p:spPr>
          <a:xfrm>
            <a:off x="12056061" y="6900873"/>
            <a:ext cx="2587792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44,2%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323" name="11 CuadroTexto"/>
          <p:cNvSpPr txBox="1"/>
          <p:nvPr/>
        </p:nvSpPr>
        <p:spPr>
          <a:xfrm>
            <a:off x="675040" y="2587804"/>
            <a:ext cx="1147651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alguien te aconsejó para que dejaran de gustarte los hombres?</a:t>
            </a:r>
          </a:p>
        </p:txBody>
      </p:sp>
      <p:sp>
        <p:nvSpPr>
          <p:cNvPr id="324" name="13 Conector recto"/>
          <p:cNvSpPr/>
          <p:nvPr/>
        </p:nvSpPr>
        <p:spPr>
          <a:xfrm>
            <a:off x="4057627" y="5257798"/>
            <a:ext cx="642943" cy="50006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5" name="15 Conector recto"/>
          <p:cNvSpPr/>
          <p:nvPr/>
        </p:nvSpPr>
        <p:spPr>
          <a:xfrm flipH="1" flipV="1">
            <a:off x="10272734" y="6900873"/>
            <a:ext cx="714381" cy="28575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328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2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30" name="8 Marcador de contenido"/>
          <p:cNvGraphicFramePr/>
          <p:nvPr>
            <p:extLst>
              <p:ext uri="{D42A27DB-BD31-4B8C-83A1-F6EECF244321}">
                <p14:modId xmlns:p14="http://schemas.microsoft.com/office/powerpoint/2010/main" val="3767997214"/>
              </p:ext>
            </p:extLst>
          </p:nvPr>
        </p:nvGraphicFramePr>
        <p:xfrm>
          <a:off x="950999" y="3704714"/>
          <a:ext cx="12499802" cy="6474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1" name="9 CuadroTexto"/>
          <p:cNvSpPr txBox="1"/>
          <p:nvPr/>
        </p:nvSpPr>
        <p:spPr>
          <a:xfrm>
            <a:off x="787553" y="2587805"/>
            <a:ext cx="11453908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¿Quién te aconsejó para que dejaran de gustarte los hombres?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2 Marcador de contenido"/>
          <p:cNvSpPr txBox="1">
            <a:spLocks noGrp="1"/>
          </p:cNvSpPr>
          <p:nvPr>
            <p:ph type="body" sz="quarter" idx="1"/>
          </p:nvPr>
        </p:nvSpPr>
        <p:spPr>
          <a:xfrm>
            <a:off x="5011906" y="1800200"/>
            <a:ext cx="4410543" cy="675089"/>
          </a:xfrm>
          <a:prstGeom prst="rect">
            <a:avLst/>
          </a:prstGeom>
        </p:spPr>
        <p:txBody>
          <a:bodyPr/>
          <a:lstStyle>
            <a:lvl1pPr algn="ctr">
              <a:spcBef>
                <a:spcPts val="800"/>
              </a:spcBef>
              <a:buSzTx/>
              <a:buNone/>
              <a:defRPr sz="3500" b="1"/>
            </a:lvl1pPr>
          </a:lstStyle>
          <a:p>
            <a:r>
              <a:rPr dirty="0"/>
              <a:t>Ficha Técnica</a:t>
            </a:r>
          </a:p>
        </p:txBody>
      </p:sp>
      <p:sp>
        <p:nvSpPr>
          <p:cNvPr id="119" name="3 Conector recto"/>
          <p:cNvSpPr/>
          <p:nvPr/>
        </p:nvSpPr>
        <p:spPr>
          <a:xfrm>
            <a:off x="848854" y="1687684"/>
            <a:ext cx="12601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4 Conector recto"/>
          <p:cNvSpPr/>
          <p:nvPr/>
        </p:nvSpPr>
        <p:spPr>
          <a:xfrm>
            <a:off x="900068" y="2475289"/>
            <a:ext cx="1248914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5 CuadroTexto"/>
          <p:cNvSpPr txBox="1"/>
          <p:nvPr/>
        </p:nvSpPr>
        <p:spPr>
          <a:xfrm>
            <a:off x="900068" y="2687415"/>
            <a:ext cx="11814061" cy="504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>
              <a:defRPr sz="3200" b="1">
                <a:solidFill>
                  <a:srgbClr val="376092"/>
                </a:solidFill>
              </a:defRPr>
            </a:pPr>
            <a:endParaRPr sz="2400" b="0" dirty="0">
              <a:solidFill>
                <a:srgbClr val="000000"/>
              </a:solidFill>
            </a:endParaRPr>
          </a:p>
        </p:txBody>
      </p:sp>
      <p:sp>
        <p:nvSpPr>
          <p:cNvPr id="122" name="7 Título"/>
          <p:cNvSpPr txBox="1">
            <a:spLocks noGrp="1"/>
          </p:cNvSpPr>
          <p:nvPr>
            <p:ph type="title"/>
          </p:nvPr>
        </p:nvSpPr>
        <p:spPr>
          <a:xfrm>
            <a:off x="2250249" y="337508"/>
            <a:ext cx="10126338" cy="1212258"/>
          </a:xfrm>
          <a:prstGeom prst="rect">
            <a:avLst/>
          </a:prstGeom>
        </p:spPr>
        <p:txBody>
          <a:bodyPr/>
          <a:lstStyle>
            <a:lvl1pPr>
              <a:defRPr sz="3500" b="1">
                <a:solidFill>
                  <a:srgbClr val="376092"/>
                </a:solidFill>
              </a:defRPr>
            </a:lvl1pPr>
          </a:lstStyle>
          <a:p>
            <a:r>
              <a:rPr lang="es-ES" dirty="0"/>
              <a:t>Encuesta sobre el comportamiento sexual y erótico de hombres que tienen sexo con hombres</a:t>
            </a:r>
            <a:endParaRPr dirty="0"/>
          </a:p>
        </p:txBody>
      </p:sp>
      <p:sp>
        <p:nvSpPr>
          <p:cNvPr id="2" name="CuadroTexto 1"/>
          <p:cNvSpPr txBox="1"/>
          <p:nvPr/>
        </p:nvSpPr>
        <p:spPr>
          <a:xfrm>
            <a:off x="900068" y="2687415"/>
            <a:ext cx="12758108" cy="78482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s-ES" sz="2400" b="1" dirty="0"/>
              <a:t>Universo</a:t>
            </a:r>
            <a:r>
              <a:rPr lang="es-ES" sz="2400" dirty="0"/>
              <a:t>:  Hombres  entre 15 y 29 años que gustan de otros hombres o tienen practicas </a:t>
            </a:r>
            <a:r>
              <a:rPr lang="es-ES" sz="2400" dirty="0" smtClean="0"/>
              <a:t> </a:t>
            </a:r>
            <a:r>
              <a:rPr lang="es-ES" sz="2400" dirty="0"/>
              <a:t>homo o bisexuales, de todos los </a:t>
            </a:r>
            <a:r>
              <a:rPr lang="es-ES" sz="2400" dirty="0" smtClean="0"/>
              <a:t>estratos </a:t>
            </a:r>
            <a:r>
              <a:rPr lang="es-ES" sz="2400" dirty="0"/>
              <a:t>socioeconómicos</a:t>
            </a:r>
            <a:r>
              <a:rPr lang="es-ES" sz="2400" dirty="0" smtClean="0"/>
              <a:t>.</a:t>
            </a:r>
            <a:endParaRPr lang="es-ES" sz="2400" dirty="0"/>
          </a:p>
          <a:p>
            <a:endParaRPr lang="es-ES" sz="2400" dirty="0"/>
          </a:p>
          <a:p>
            <a:r>
              <a:rPr lang="es-ES" sz="2400" b="1" dirty="0"/>
              <a:t>Marco </a:t>
            </a:r>
            <a:r>
              <a:rPr lang="es-ES" sz="2400" b="1" dirty="0" err="1"/>
              <a:t>Muestral</a:t>
            </a:r>
            <a:r>
              <a:rPr lang="es-ES" sz="2400" dirty="0"/>
              <a:t>: En Chile no existen datos </a:t>
            </a:r>
            <a:r>
              <a:rPr lang="es-ES" sz="2400" dirty="0" smtClean="0"/>
              <a:t>exactos sobre número </a:t>
            </a:r>
            <a:r>
              <a:rPr lang="es-ES" sz="2400" dirty="0"/>
              <a:t>de hombres con prácticas homo-bisexuales. Basados en el Informe </a:t>
            </a:r>
            <a:r>
              <a:rPr lang="es-ES" sz="2400" dirty="0" err="1"/>
              <a:t>Kinsey</a:t>
            </a:r>
            <a:r>
              <a:rPr lang="es-ES" sz="2400" dirty="0"/>
              <a:t>, según </a:t>
            </a:r>
            <a:r>
              <a:rPr lang="es-ES" sz="2400" dirty="0" smtClean="0"/>
              <a:t>al </a:t>
            </a:r>
            <a:r>
              <a:rPr lang="es-ES" sz="2400" dirty="0"/>
              <a:t>cual este grupo asciende </a:t>
            </a:r>
            <a:r>
              <a:rPr lang="es-ES" sz="2400" dirty="0" smtClean="0"/>
              <a:t>10</a:t>
            </a:r>
            <a:r>
              <a:rPr lang="es-ES" sz="2400" dirty="0"/>
              <a:t>% de </a:t>
            </a:r>
            <a:r>
              <a:rPr lang="es-ES" sz="2400" dirty="0" smtClean="0"/>
              <a:t>toda</a:t>
            </a:r>
            <a:r>
              <a:rPr lang="es-ES" sz="2400" dirty="0"/>
              <a:t> </a:t>
            </a:r>
            <a:r>
              <a:rPr lang="es-ES" sz="2400" dirty="0" smtClean="0"/>
              <a:t>población</a:t>
            </a:r>
            <a:r>
              <a:rPr lang="es-ES" sz="2400" dirty="0"/>
              <a:t>, en la Región Metropolitana habría 86.120 hombres homo/bisexuales de entre 15 y 29 años</a:t>
            </a:r>
          </a:p>
          <a:p>
            <a:endParaRPr lang="es-ES" sz="2400" dirty="0"/>
          </a:p>
          <a:p>
            <a:r>
              <a:rPr lang="es-ES" sz="2400" b="1" dirty="0" smtClean="0"/>
              <a:t>Tamaño </a:t>
            </a:r>
            <a:r>
              <a:rPr lang="es-ES" sz="2400" b="1" dirty="0"/>
              <a:t>y características de la muestra: </a:t>
            </a:r>
            <a:r>
              <a:rPr lang="es-ES" sz="2400" b="1" dirty="0" smtClean="0"/>
              <a:t> </a:t>
            </a:r>
            <a:r>
              <a:rPr lang="es-ES" sz="2400" dirty="0" smtClean="0"/>
              <a:t>1.216 </a:t>
            </a:r>
            <a:r>
              <a:rPr lang="es-ES" sz="2400" dirty="0"/>
              <a:t>hombres con prácticas homo/bisexuales </a:t>
            </a:r>
            <a:r>
              <a:rPr lang="es-ES" sz="2400" dirty="0" smtClean="0"/>
              <a:t>habitantes  </a:t>
            </a:r>
            <a:r>
              <a:rPr lang="es-ES" sz="2400" dirty="0"/>
              <a:t>la Región Metropolitana de entre 15 y 29 años. </a:t>
            </a:r>
          </a:p>
          <a:p>
            <a:endParaRPr lang="es-ES" sz="2400" dirty="0"/>
          </a:p>
          <a:p>
            <a:r>
              <a:rPr lang="es-ES" sz="2400" b="1" dirty="0"/>
              <a:t>Tipo de muestreo: </a:t>
            </a:r>
            <a:r>
              <a:rPr lang="es-ES" sz="2400" dirty="0"/>
              <a:t>Probabilístico.</a:t>
            </a:r>
          </a:p>
          <a:p>
            <a:endParaRPr lang="es-ES" sz="2400" dirty="0"/>
          </a:p>
          <a:p>
            <a:r>
              <a:rPr lang="es-ES" sz="2400" dirty="0" smtClean="0"/>
              <a:t>L</a:t>
            </a:r>
            <a:r>
              <a:rPr lang="es-ES" sz="2400" b="1" dirty="0" smtClean="0"/>
              <a:t>ugar </a:t>
            </a:r>
            <a:r>
              <a:rPr lang="es-ES" sz="2400" b="1" dirty="0"/>
              <a:t>de aplicación:  </a:t>
            </a:r>
            <a:r>
              <a:rPr lang="es-ES" sz="2400" dirty="0"/>
              <a:t>Internet, Redes </a:t>
            </a:r>
            <a:r>
              <a:rPr lang="es-ES" sz="2400" dirty="0" smtClean="0"/>
              <a:t>Sociales, correo electrónico.</a:t>
            </a:r>
            <a:endParaRPr lang="es-ES" sz="2400" dirty="0"/>
          </a:p>
          <a:p>
            <a:endParaRPr lang="es-ES" sz="2400" dirty="0"/>
          </a:p>
          <a:p>
            <a:r>
              <a:rPr lang="es-ES" sz="2400" b="1" dirty="0"/>
              <a:t>Instrumento</a:t>
            </a:r>
            <a:r>
              <a:rPr lang="es-ES" sz="2400" dirty="0"/>
              <a:t>: Encuestas electrónicas. Se solicitó el RUT para dotar de mayor rigor a los resultados</a:t>
            </a:r>
          </a:p>
          <a:p>
            <a:endParaRPr lang="es-ES" sz="2400" dirty="0"/>
          </a:p>
          <a:p>
            <a:r>
              <a:rPr lang="es-ES" sz="2400" b="1" dirty="0"/>
              <a:t>Fecha de Aplicación: </a:t>
            </a:r>
            <a:r>
              <a:rPr lang="es-ES" sz="2400" dirty="0"/>
              <a:t>8 de noviembre al 8 de </a:t>
            </a:r>
            <a:r>
              <a:rPr lang="es-ES" sz="2400" dirty="0" smtClean="0"/>
              <a:t>diciembre del 2018</a:t>
            </a:r>
            <a:endParaRPr lang="es-ES" sz="2400" dirty="0"/>
          </a:p>
          <a:p>
            <a:endParaRPr lang="es-ES" sz="2400" dirty="0"/>
          </a:p>
          <a:p>
            <a:r>
              <a:rPr lang="es-ES" sz="2400" b="1" dirty="0"/>
              <a:t>Margen de error</a:t>
            </a:r>
            <a:r>
              <a:rPr lang="es-ES" sz="2400" dirty="0"/>
              <a:t>:  </a:t>
            </a:r>
            <a:r>
              <a:rPr lang="es-ES" sz="2400" dirty="0" smtClean="0"/>
              <a:t>3%</a:t>
            </a:r>
            <a:endParaRPr lang="es-ES" sz="2400" dirty="0"/>
          </a:p>
          <a:p>
            <a:endParaRPr lang="es-ES" sz="2400" dirty="0"/>
          </a:p>
          <a:p>
            <a:r>
              <a:rPr lang="es-ES" sz="2400" b="1" dirty="0"/>
              <a:t>Nivel de confianza:  </a:t>
            </a:r>
            <a:r>
              <a:rPr lang="es-ES" sz="2400" dirty="0"/>
              <a:t>95%</a:t>
            </a:r>
            <a:endParaRPr kumimoji="0" lang="es-E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3" name="6 Marcador de contenido"/>
          <p:cNvGraphicFramePr/>
          <p:nvPr>
            <p:extLst>
              <p:ext uri="{D42A27DB-BD31-4B8C-83A1-F6EECF244321}">
                <p14:modId xmlns:p14="http://schemas.microsoft.com/office/powerpoint/2010/main" val="116861909"/>
              </p:ext>
            </p:extLst>
          </p:nvPr>
        </p:nvGraphicFramePr>
        <p:xfrm>
          <a:off x="3221032" y="2613373"/>
          <a:ext cx="8809646" cy="8809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4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35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3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37" name="10 CuadroTexto"/>
          <p:cNvSpPr txBox="1"/>
          <p:nvPr/>
        </p:nvSpPr>
        <p:spPr>
          <a:xfrm>
            <a:off x="3168451" y="6082474"/>
            <a:ext cx="1545528" cy="629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200"/>
            </a:lvl1pPr>
          </a:lstStyle>
          <a:p>
            <a:r>
              <a:t>Sí</a:t>
            </a:r>
          </a:p>
        </p:txBody>
      </p:sp>
      <p:sp>
        <p:nvSpPr>
          <p:cNvPr id="338" name="11 CuadroTexto"/>
          <p:cNvSpPr txBox="1"/>
          <p:nvPr/>
        </p:nvSpPr>
        <p:spPr>
          <a:xfrm>
            <a:off x="10801299" y="6709954"/>
            <a:ext cx="1159478" cy="629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200"/>
            </a:lvl1pPr>
          </a:lstStyle>
          <a:p>
            <a:r>
              <a:t>No</a:t>
            </a:r>
          </a:p>
        </p:txBody>
      </p:sp>
      <p:sp>
        <p:nvSpPr>
          <p:cNvPr id="339" name="12 CuadroTexto"/>
          <p:cNvSpPr txBox="1"/>
          <p:nvPr/>
        </p:nvSpPr>
        <p:spPr>
          <a:xfrm>
            <a:off x="562523" y="2587804"/>
            <a:ext cx="12376636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¿Evitas expresar afecto en público a los hombres que te gustan por temor a ser agredido, amenazado o acosado?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1" name="6 Marcador de contenido"/>
          <p:cNvGraphicFramePr/>
          <p:nvPr/>
        </p:nvGraphicFramePr>
        <p:xfrm>
          <a:off x="1429236" y="3832430"/>
          <a:ext cx="11789330" cy="609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2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43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4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16 CuadroTexto"/>
          <p:cNvSpPr txBox="1"/>
          <p:nvPr/>
        </p:nvSpPr>
        <p:spPr>
          <a:xfrm>
            <a:off x="562523" y="2587804"/>
            <a:ext cx="13164189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¿Evitas algunos lugares por temor a ser agredido, amenazado o acosado porque eres gay, bi o pansexual?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372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7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74" name="8 Marcador de contenido"/>
          <p:cNvGraphicFramePr/>
          <p:nvPr/>
        </p:nvGraphicFramePr>
        <p:xfrm>
          <a:off x="2166700" y="3781526"/>
          <a:ext cx="10757198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5" name="9 CuadroTexto"/>
          <p:cNvSpPr txBox="1"/>
          <p:nvPr/>
        </p:nvSpPr>
        <p:spPr>
          <a:xfrm>
            <a:off x="787553" y="2587805"/>
            <a:ext cx="945193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¿Donde evitas revelar tu orientación sexual por temor a ser agredido o amenazado?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348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4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50" name="8 Marcador de contenido"/>
          <p:cNvGraphicFramePr/>
          <p:nvPr>
            <p:extLst>
              <p:ext uri="{D42A27DB-BD31-4B8C-83A1-F6EECF244321}">
                <p14:modId xmlns:p14="http://schemas.microsoft.com/office/powerpoint/2010/main" val="16537635"/>
              </p:ext>
            </p:extLst>
          </p:nvPr>
        </p:nvGraphicFramePr>
        <p:xfrm>
          <a:off x="1421469" y="3781526"/>
          <a:ext cx="12531130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1" name="9 CuadroTexto"/>
          <p:cNvSpPr txBox="1"/>
          <p:nvPr/>
        </p:nvSpPr>
        <p:spPr>
          <a:xfrm>
            <a:off x="787553" y="2587805"/>
            <a:ext cx="11453908" cy="1089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¿Si no </a:t>
            </a:r>
            <a:r>
              <a:rPr dirty="0" smtClean="0"/>
              <a:t>vives</a:t>
            </a:r>
            <a:r>
              <a:rPr lang="es-ES_tradnl" dirty="0" smtClean="0"/>
              <a:t> siempre</a:t>
            </a:r>
            <a:r>
              <a:rPr dirty="0" smtClean="0"/>
              <a:t> </a:t>
            </a:r>
            <a:r>
              <a:rPr dirty="0"/>
              <a:t>libremente tu orientación sexual, cuál es la razón?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3" name="6 Marcador de contenido"/>
          <p:cNvGraphicFramePr/>
          <p:nvPr/>
        </p:nvGraphicFramePr>
        <p:xfrm>
          <a:off x="5125524" y="5012806"/>
          <a:ext cx="5519979" cy="5519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4" name="8 Conector recto"/>
          <p:cNvSpPr/>
          <p:nvPr/>
        </p:nvSpPr>
        <p:spPr>
          <a:xfrm>
            <a:off x="4254388" y="5329409"/>
            <a:ext cx="2295528" cy="228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5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56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5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8 Conector recto"/>
          <p:cNvSpPr/>
          <p:nvPr/>
        </p:nvSpPr>
        <p:spPr>
          <a:xfrm>
            <a:off x="9561396" y="5548764"/>
            <a:ext cx="247532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9" name="9 Conector recto"/>
          <p:cNvSpPr/>
          <p:nvPr/>
        </p:nvSpPr>
        <p:spPr>
          <a:xfrm>
            <a:off x="3346894" y="7396509"/>
            <a:ext cx="176094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0" name="10 Conector recto"/>
          <p:cNvSpPr/>
          <p:nvPr/>
        </p:nvSpPr>
        <p:spPr>
          <a:xfrm>
            <a:off x="7702404" y="4293746"/>
            <a:ext cx="247532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1" name="11 Conector recto"/>
          <p:cNvSpPr/>
          <p:nvPr/>
        </p:nvSpPr>
        <p:spPr>
          <a:xfrm flipV="1">
            <a:off x="7702404" y="4303886"/>
            <a:ext cx="2502" cy="67509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2" name="15 Conector recto"/>
          <p:cNvSpPr/>
          <p:nvPr/>
        </p:nvSpPr>
        <p:spPr>
          <a:xfrm flipV="1">
            <a:off x="6914800" y="4416400"/>
            <a:ext cx="2502" cy="67509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3" name="16 Conector recto"/>
          <p:cNvSpPr/>
          <p:nvPr/>
        </p:nvSpPr>
        <p:spPr>
          <a:xfrm flipV="1">
            <a:off x="2415991" y="4418901"/>
            <a:ext cx="4498810" cy="3143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4" name="17 CuadroTexto"/>
          <p:cNvSpPr txBox="1"/>
          <p:nvPr/>
        </p:nvSpPr>
        <p:spPr>
          <a:xfrm>
            <a:off x="11076112" y="5171867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75,6%</a:t>
            </a:r>
          </a:p>
          <a:p>
            <a:pPr algn="ctr">
              <a:defRPr sz="3200"/>
            </a:pPr>
            <a:r>
              <a:t>Aceptación</a:t>
            </a:r>
          </a:p>
        </p:txBody>
      </p:sp>
      <p:sp>
        <p:nvSpPr>
          <p:cNvPr id="365" name="18 CuadroTexto"/>
          <p:cNvSpPr txBox="1"/>
          <p:nvPr/>
        </p:nvSpPr>
        <p:spPr>
          <a:xfrm>
            <a:off x="1132316" y="6967881"/>
            <a:ext cx="27021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15,8%</a:t>
            </a:r>
          </a:p>
          <a:p>
            <a:pPr algn="ctr">
              <a:defRPr sz="3200"/>
            </a:pPr>
            <a:r>
              <a:t>Indiferencia</a:t>
            </a:r>
          </a:p>
        </p:txBody>
      </p:sp>
      <p:sp>
        <p:nvSpPr>
          <p:cNvPr id="366" name="19 CuadroTexto"/>
          <p:cNvSpPr txBox="1"/>
          <p:nvPr/>
        </p:nvSpPr>
        <p:spPr>
          <a:xfrm>
            <a:off x="1910965" y="4773420"/>
            <a:ext cx="3357587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2,1%</a:t>
            </a:r>
          </a:p>
          <a:p>
            <a:pPr algn="ctr">
              <a:defRPr sz="3200"/>
            </a:pPr>
            <a:r>
              <a:t>Nadie sabe que me gustan otros hombres</a:t>
            </a:r>
          </a:p>
        </p:txBody>
      </p:sp>
      <p:sp>
        <p:nvSpPr>
          <p:cNvPr id="367" name="20 CuadroTexto"/>
          <p:cNvSpPr txBox="1"/>
          <p:nvPr/>
        </p:nvSpPr>
        <p:spPr>
          <a:xfrm>
            <a:off x="501503" y="4164581"/>
            <a:ext cx="248599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1,6%</a:t>
            </a:r>
          </a:p>
          <a:p>
            <a:pPr algn="ctr">
              <a:defRPr sz="3200"/>
            </a:pPr>
            <a:r>
              <a:rPr dirty="0" smtClean="0"/>
              <a:t>Rechazo</a:t>
            </a:r>
            <a:endParaRPr dirty="0"/>
          </a:p>
        </p:txBody>
      </p:sp>
      <p:sp>
        <p:nvSpPr>
          <p:cNvPr id="368" name="21 CuadroTexto"/>
          <p:cNvSpPr txBox="1"/>
          <p:nvPr/>
        </p:nvSpPr>
        <p:spPr>
          <a:xfrm>
            <a:off x="9055079" y="3859052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4,9%</a:t>
            </a:r>
          </a:p>
          <a:p>
            <a:pPr algn="ctr">
              <a:defRPr sz="3200"/>
            </a:pPr>
            <a:r>
              <a:t>Otras</a:t>
            </a:r>
          </a:p>
        </p:txBody>
      </p:sp>
      <p:sp>
        <p:nvSpPr>
          <p:cNvPr id="369" name="22 CuadroTexto"/>
          <p:cNvSpPr txBox="1"/>
          <p:nvPr/>
        </p:nvSpPr>
        <p:spPr>
          <a:xfrm>
            <a:off x="562525" y="2475290"/>
            <a:ext cx="10913941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¿Cuál es la reacción de otras personas al saber que te gustan los hombres?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7" name="6 Marcador de contenido"/>
          <p:cNvGraphicFramePr/>
          <p:nvPr/>
        </p:nvGraphicFramePr>
        <p:xfrm>
          <a:off x="4355452" y="4440627"/>
          <a:ext cx="5488477" cy="5488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" name="3 CuadroTexto"/>
          <p:cNvSpPr txBox="1"/>
          <p:nvPr/>
        </p:nvSpPr>
        <p:spPr>
          <a:xfrm>
            <a:off x="6336804" y="1080194"/>
            <a:ext cx="9001188" cy="590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379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8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7 CuadroTexto"/>
          <p:cNvSpPr txBox="1"/>
          <p:nvPr/>
        </p:nvSpPr>
        <p:spPr>
          <a:xfrm>
            <a:off x="810214" y="6836212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21,3%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382" name="8 CuadroTexto"/>
          <p:cNvSpPr txBox="1"/>
          <p:nvPr/>
        </p:nvSpPr>
        <p:spPr>
          <a:xfrm>
            <a:off x="1024538" y="4255813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14,4%</a:t>
            </a:r>
          </a:p>
          <a:p>
            <a:pPr algn="ctr">
              <a:defRPr sz="3200"/>
            </a:pPr>
            <a:r>
              <a:t>No sé</a:t>
            </a:r>
          </a:p>
        </p:txBody>
      </p:sp>
      <p:sp>
        <p:nvSpPr>
          <p:cNvPr id="383" name="9 CuadroTexto"/>
          <p:cNvSpPr txBox="1"/>
          <p:nvPr/>
        </p:nvSpPr>
        <p:spPr>
          <a:xfrm>
            <a:off x="9901205" y="6624901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64,3%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384" name="11 Conector recto"/>
          <p:cNvSpPr/>
          <p:nvPr/>
        </p:nvSpPr>
        <p:spPr>
          <a:xfrm flipH="1">
            <a:off x="3285540" y="7396174"/>
            <a:ext cx="1012635" cy="262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5" name="13 Conector recto"/>
          <p:cNvSpPr/>
          <p:nvPr/>
        </p:nvSpPr>
        <p:spPr>
          <a:xfrm>
            <a:off x="9901205" y="7184862"/>
            <a:ext cx="1012630" cy="261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6" name="15 Conector recto"/>
          <p:cNvSpPr/>
          <p:nvPr/>
        </p:nvSpPr>
        <p:spPr>
          <a:xfrm flipH="1" flipV="1">
            <a:off x="3612377" y="4930902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7" name="17 CuadroTexto"/>
          <p:cNvSpPr txBox="1"/>
          <p:nvPr/>
        </p:nvSpPr>
        <p:spPr>
          <a:xfrm>
            <a:off x="684113" y="2556267"/>
            <a:ext cx="12039091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viviste discriminación por tu orientación sexual?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" name="6 Marcador de contenido"/>
          <p:cNvGraphicFramePr/>
          <p:nvPr/>
        </p:nvGraphicFramePr>
        <p:xfrm>
          <a:off x="5354747" y="5009138"/>
          <a:ext cx="5523234" cy="5523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0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Discriminacióbn</a:t>
            </a:r>
          </a:p>
        </p:txBody>
      </p:sp>
      <p:sp>
        <p:nvSpPr>
          <p:cNvPr id="391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39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7 Conector recto"/>
          <p:cNvSpPr/>
          <p:nvPr/>
        </p:nvSpPr>
        <p:spPr>
          <a:xfrm flipH="1" flipV="1">
            <a:off x="3477724" y="8276762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4" name="8 Conector recto"/>
          <p:cNvSpPr/>
          <p:nvPr/>
        </p:nvSpPr>
        <p:spPr>
          <a:xfrm flipH="1" flipV="1">
            <a:off x="4352118" y="5743795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5" name="9 Conector recto"/>
          <p:cNvSpPr/>
          <p:nvPr/>
        </p:nvSpPr>
        <p:spPr>
          <a:xfrm flipH="1" flipV="1">
            <a:off x="10765469" y="6594348"/>
            <a:ext cx="1125150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6" name="12 Conector recto"/>
          <p:cNvSpPr/>
          <p:nvPr/>
        </p:nvSpPr>
        <p:spPr>
          <a:xfrm flipH="1">
            <a:off x="7390019" y="4231537"/>
            <a:ext cx="2502" cy="78760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7" name="15 Conector recto"/>
          <p:cNvSpPr/>
          <p:nvPr/>
        </p:nvSpPr>
        <p:spPr>
          <a:xfrm flipH="1" flipV="1">
            <a:off x="7952592" y="4119021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8" name="16 Conector recto"/>
          <p:cNvSpPr/>
          <p:nvPr/>
        </p:nvSpPr>
        <p:spPr>
          <a:xfrm flipH="1" flipV="1">
            <a:off x="5589780" y="4231537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9" name="17 Conector recto"/>
          <p:cNvSpPr/>
          <p:nvPr/>
        </p:nvSpPr>
        <p:spPr>
          <a:xfrm flipH="1">
            <a:off x="7952593" y="4119022"/>
            <a:ext cx="2502" cy="78760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0" name="18 CuadroTexto"/>
          <p:cNvSpPr txBox="1"/>
          <p:nvPr/>
        </p:nvSpPr>
        <p:spPr>
          <a:xfrm>
            <a:off x="1452459" y="7939214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34,4%</a:t>
            </a:r>
          </a:p>
          <a:p>
            <a:pPr algn="ctr">
              <a:defRPr sz="3200"/>
            </a:pPr>
            <a:r>
              <a:t>Solo una vez</a:t>
            </a:r>
          </a:p>
        </p:txBody>
      </p:sp>
      <p:sp>
        <p:nvSpPr>
          <p:cNvPr id="401" name="19 CuadroTexto"/>
          <p:cNvSpPr txBox="1"/>
          <p:nvPr/>
        </p:nvSpPr>
        <p:spPr>
          <a:xfrm>
            <a:off x="11440456" y="6256804"/>
            <a:ext cx="24753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50,9%</a:t>
            </a:r>
          </a:p>
          <a:p>
            <a:pPr algn="ctr">
              <a:defRPr sz="3200"/>
            </a:pPr>
            <a:r>
              <a:t>Nunca</a:t>
            </a:r>
          </a:p>
        </p:txBody>
      </p:sp>
      <p:sp>
        <p:nvSpPr>
          <p:cNvPr id="402" name="21 CuadroTexto"/>
          <p:cNvSpPr txBox="1"/>
          <p:nvPr/>
        </p:nvSpPr>
        <p:spPr>
          <a:xfrm>
            <a:off x="1989310" y="5406249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9,7%</a:t>
            </a:r>
          </a:p>
          <a:p>
            <a:pPr algn="ctr">
              <a:defRPr sz="3200"/>
            </a:pPr>
            <a:r>
              <a:t>Mensualmente</a:t>
            </a:r>
          </a:p>
        </p:txBody>
      </p:sp>
      <p:sp>
        <p:nvSpPr>
          <p:cNvPr id="403" name="22 CuadroTexto"/>
          <p:cNvSpPr txBox="1"/>
          <p:nvPr/>
        </p:nvSpPr>
        <p:spPr>
          <a:xfrm>
            <a:off x="3114457" y="3893992"/>
            <a:ext cx="348796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3,4%</a:t>
            </a:r>
          </a:p>
          <a:p>
            <a:pPr algn="ctr">
              <a:defRPr sz="3200"/>
            </a:pPr>
            <a:r>
              <a:t>Semanalmente</a:t>
            </a:r>
          </a:p>
        </p:txBody>
      </p:sp>
      <p:sp>
        <p:nvSpPr>
          <p:cNvPr id="404" name="23 CuadroTexto"/>
          <p:cNvSpPr txBox="1"/>
          <p:nvPr/>
        </p:nvSpPr>
        <p:spPr>
          <a:xfrm>
            <a:off x="8715193" y="3765403"/>
            <a:ext cx="34879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1,6%</a:t>
            </a:r>
          </a:p>
          <a:p>
            <a:pPr algn="ctr">
              <a:defRPr sz="3200"/>
            </a:pPr>
            <a:r>
              <a:t>Diariamente</a:t>
            </a:r>
          </a:p>
        </p:txBody>
      </p:sp>
      <p:sp>
        <p:nvSpPr>
          <p:cNvPr id="405" name="32 CuadroTexto"/>
          <p:cNvSpPr txBox="1"/>
          <p:nvPr/>
        </p:nvSpPr>
        <p:spPr>
          <a:xfrm>
            <a:off x="450009" y="2475290"/>
            <a:ext cx="1395179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¿En el último año, con qué frecuencia fuiste discriminado por tu orientación sexual?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408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0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10" name="8 Marcador de contenido"/>
          <p:cNvGraphicFramePr/>
          <p:nvPr>
            <p:extLst>
              <p:ext uri="{D42A27DB-BD31-4B8C-83A1-F6EECF244321}">
                <p14:modId xmlns:p14="http://schemas.microsoft.com/office/powerpoint/2010/main" val="3059192859"/>
              </p:ext>
            </p:extLst>
          </p:nvPr>
        </p:nvGraphicFramePr>
        <p:xfrm>
          <a:off x="2494519" y="3781526"/>
          <a:ext cx="11163065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1" name="9 CuadroTexto"/>
          <p:cNvSpPr txBox="1"/>
          <p:nvPr/>
        </p:nvSpPr>
        <p:spPr>
          <a:xfrm>
            <a:off x="787553" y="2587805"/>
            <a:ext cx="9451935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¿Qué tipo de discriminación has enfrentado?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414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16" name="8 Marcador de contenido"/>
          <p:cNvGraphicFramePr/>
          <p:nvPr>
            <p:extLst>
              <p:ext uri="{D42A27DB-BD31-4B8C-83A1-F6EECF244321}">
                <p14:modId xmlns:p14="http://schemas.microsoft.com/office/powerpoint/2010/main" val="1871201426"/>
              </p:ext>
            </p:extLst>
          </p:nvPr>
        </p:nvGraphicFramePr>
        <p:xfrm>
          <a:off x="2138565" y="3645015"/>
          <a:ext cx="10718144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7" name="9 CuadroTexto"/>
          <p:cNvSpPr txBox="1"/>
          <p:nvPr/>
        </p:nvSpPr>
        <p:spPr>
          <a:xfrm>
            <a:off x="787553" y="2587805"/>
            <a:ext cx="9451935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¿Por quién has sido discriminado?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420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22" name="8 Marcador de contenido"/>
          <p:cNvGraphicFramePr/>
          <p:nvPr/>
        </p:nvGraphicFramePr>
        <p:xfrm>
          <a:off x="2224166" y="3645015"/>
          <a:ext cx="11195049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3" name="9 CuadroTexto"/>
          <p:cNvSpPr txBox="1"/>
          <p:nvPr/>
        </p:nvSpPr>
        <p:spPr>
          <a:xfrm>
            <a:off x="787553" y="2587805"/>
            <a:ext cx="994812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La personas que te discriminaron, en su mayoría actuaron: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3 Gráfico"/>
          <p:cNvGraphicFramePr/>
          <p:nvPr/>
        </p:nvGraphicFramePr>
        <p:xfrm>
          <a:off x="2703076" y="3346303"/>
          <a:ext cx="9648428" cy="5879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6" name="31 CuadroTexto"/>
          <p:cNvSpPr txBox="1"/>
          <p:nvPr/>
        </p:nvSpPr>
        <p:spPr>
          <a:xfrm>
            <a:off x="1656283" y="2520355"/>
            <a:ext cx="258784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Edad</a:t>
            </a:r>
          </a:p>
        </p:txBody>
      </p:sp>
      <p:sp>
        <p:nvSpPr>
          <p:cNvPr id="127" name="112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I.- Perfil de los encuestados</a:t>
            </a:r>
          </a:p>
        </p:txBody>
      </p:sp>
      <p:sp>
        <p:nvSpPr>
          <p:cNvPr id="128" name="11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5" name="6 Marcador de contenido"/>
          <p:cNvGraphicFramePr/>
          <p:nvPr>
            <p:extLst>
              <p:ext uri="{D42A27DB-BD31-4B8C-83A1-F6EECF244321}">
                <p14:modId xmlns:p14="http://schemas.microsoft.com/office/powerpoint/2010/main" val="527999767"/>
              </p:ext>
            </p:extLst>
          </p:nvPr>
        </p:nvGraphicFramePr>
        <p:xfrm>
          <a:off x="2604569" y="1838680"/>
          <a:ext cx="10623176" cy="1062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42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2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429" name="7 CuadroTexto"/>
          <p:cNvSpPr txBox="1"/>
          <p:nvPr/>
        </p:nvSpPr>
        <p:spPr>
          <a:xfrm>
            <a:off x="562527" y="2587804"/>
            <a:ext cx="13389268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¿Denunciaste la discriminación más reciente que viviste?</a:t>
            </a:r>
          </a:p>
        </p:txBody>
      </p:sp>
      <p:sp>
        <p:nvSpPr>
          <p:cNvPr id="430" name="12 CuadroTexto"/>
          <p:cNvSpPr txBox="1"/>
          <p:nvPr/>
        </p:nvSpPr>
        <p:spPr>
          <a:xfrm>
            <a:off x="11282546" y="5383909"/>
            <a:ext cx="2587843" cy="629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200"/>
            </a:lvl1pPr>
          </a:lstStyle>
          <a:p>
            <a:r>
              <a:t>No</a:t>
            </a:r>
          </a:p>
        </p:txBody>
      </p:sp>
      <p:sp>
        <p:nvSpPr>
          <p:cNvPr id="431" name="13 CuadroTexto"/>
          <p:cNvSpPr txBox="1"/>
          <p:nvPr/>
        </p:nvSpPr>
        <p:spPr>
          <a:xfrm>
            <a:off x="1106343" y="6668572"/>
            <a:ext cx="378175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200"/>
            </a:lvl1pPr>
          </a:lstStyle>
          <a:p>
            <a:r>
              <a:t>No he sido discriminado en el último tiempo</a:t>
            </a:r>
          </a:p>
        </p:txBody>
      </p:sp>
      <p:sp>
        <p:nvSpPr>
          <p:cNvPr id="432" name="14 CuadroTexto"/>
          <p:cNvSpPr txBox="1"/>
          <p:nvPr/>
        </p:nvSpPr>
        <p:spPr>
          <a:xfrm>
            <a:off x="4009739" y="4715694"/>
            <a:ext cx="2587843" cy="629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3200"/>
            </a:lvl1pPr>
          </a:lstStyle>
          <a:p>
            <a:r>
              <a:t>Sí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435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37" name="8 Marcador de contenido"/>
          <p:cNvGraphicFramePr/>
          <p:nvPr/>
        </p:nvGraphicFramePr>
        <p:xfrm>
          <a:off x="1043792" y="3508503"/>
          <a:ext cx="11798384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8" name="9 CuadroTexto"/>
          <p:cNvSpPr txBox="1"/>
          <p:nvPr/>
        </p:nvSpPr>
        <p:spPr>
          <a:xfrm>
            <a:off x="787553" y="2587805"/>
            <a:ext cx="9948122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caso de no haber denunciado la discriminación que viviste, ¿a qué se debió?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" name="6 Marcador de contenido"/>
          <p:cNvGraphicFramePr/>
          <p:nvPr/>
        </p:nvGraphicFramePr>
        <p:xfrm>
          <a:off x="4339855" y="4455543"/>
          <a:ext cx="5197879" cy="5197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1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442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4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7 CuadroTexto"/>
          <p:cNvSpPr txBox="1"/>
          <p:nvPr/>
        </p:nvSpPr>
        <p:spPr>
          <a:xfrm>
            <a:off x="787553" y="2666406"/>
            <a:ext cx="128266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¿Te hiciste alguna vez daño producto de la discriminación o presión social hacia tu orientación sexual?</a:t>
            </a:r>
          </a:p>
        </p:txBody>
      </p:sp>
      <p:sp>
        <p:nvSpPr>
          <p:cNvPr id="445" name="8 CuadroTexto"/>
          <p:cNvSpPr txBox="1"/>
          <p:nvPr/>
        </p:nvSpPr>
        <p:spPr>
          <a:xfrm>
            <a:off x="1730056" y="5398173"/>
            <a:ext cx="198241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30,4%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446" name="9 CuadroTexto"/>
          <p:cNvSpPr txBox="1"/>
          <p:nvPr/>
        </p:nvSpPr>
        <p:spPr>
          <a:xfrm>
            <a:off x="10238803" y="5400676"/>
            <a:ext cx="1748442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69,6%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447" name="13 Conector recto"/>
          <p:cNvSpPr/>
          <p:nvPr/>
        </p:nvSpPr>
        <p:spPr>
          <a:xfrm flipH="1" flipV="1">
            <a:off x="9226170" y="5738219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8" name="14 Conector recto"/>
          <p:cNvSpPr/>
          <p:nvPr/>
        </p:nvSpPr>
        <p:spPr>
          <a:xfrm flipH="1" flipV="1">
            <a:off x="3232043" y="5735718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451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5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53" name="8 Marcador de contenido"/>
          <p:cNvGraphicFramePr/>
          <p:nvPr>
            <p:extLst>
              <p:ext uri="{D42A27DB-BD31-4B8C-83A1-F6EECF244321}">
                <p14:modId xmlns:p14="http://schemas.microsoft.com/office/powerpoint/2010/main" val="3736791454"/>
              </p:ext>
            </p:extLst>
          </p:nvPr>
        </p:nvGraphicFramePr>
        <p:xfrm>
          <a:off x="1697173" y="3508503"/>
          <a:ext cx="11433762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4" name="9 CuadroTexto"/>
          <p:cNvSpPr txBox="1"/>
          <p:nvPr/>
        </p:nvSpPr>
        <p:spPr>
          <a:xfrm>
            <a:off x="787553" y="2587805"/>
            <a:ext cx="994812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¿Que tipo de daño te hiciste producto de la discriminación?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6" name="6 Marcador de contenido"/>
          <p:cNvGraphicFramePr/>
          <p:nvPr/>
        </p:nvGraphicFramePr>
        <p:xfrm>
          <a:off x="4683992" y="5131479"/>
          <a:ext cx="5110424" cy="511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7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458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5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7 CuadroTexto"/>
          <p:cNvSpPr txBox="1"/>
          <p:nvPr/>
        </p:nvSpPr>
        <p:spPr>
          <a:xfrm>
            <a:off x="675037" y="2700321"/>
            <a:ext cx="1329461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 qué edad te dañaste por primera vez producto de la discriminación o presión social hacia tu orientación sexual? </a:t>
            </a:r>
          </a:p>
        </p:txBody>
      </p:sp>
      <p:sp>
        <p:nvSpPr>
          <p:cNvPr id="461" name="8 Conector recto"/>
          <p:cNvSpPr/>
          <p:nvPr/>
        </p:nvSpPr>
        <p:spPr>
          <a:xfrm flipH="1" flipV="1">
            <a:off x="8867436" y="5754568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2" name="9 Conector recto"/>
          <p:cNvSpPr/>
          <p:nvPr/>
        </p:nvSpPr>
        <p:spPr>
          <a:xfrm flipH="1" flipV="1">
            <a:off x="3128933" y="7709606"/>
            <a:ext cx="135017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3" name="10 Conector recto"/>
          <p:cNvSpPr/>
          <p:nvPr/>
        </p:nvSpPr>
        <p:spPr>
          <a:xfrm flipH="1">
            <a:off x="3407354" y="5613691"/>
            <a:ext cx="2271729" cy="2786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4" name="11 Conector recto"/>
          <p:cNvSpPr/>
          <p:nvPr/>
        </p:nvSpPr>
        <p:spPr>
          <a:xfrm flipH="1" flipV="1">
            <a:off x="7135713" y="4270757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5" name="12 Conector recto"/>
          <p:cNvSpPr/>
          <p:nvPr/>
        </p:nvSpPr>
        <p:spPr>
          <a:xfrm flipH="1">
            <a:off x="7135712" y="4270758"/>
            <a:ext cx="2502" cy="78760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6" name="13 Conector recto"/>
          <p:cNvSpPr/>
          <p:nvPr/>
        </p:nvSpPr>
        <p:spPr>
          <a:xfrm flipH="1">
            <a:off x="6812989" y="4270758"/>
            <a:ext cx="2502" cy="78760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7" name="14 Conector recto"/>
          <p:cNvSpPr/>
          <p:nvPr/>
        </p:nvSpPr>
        <p:spPr>
          <a:xfrm flipH="1" flipV="1">
            <a:off x="5462813" y="4270757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8" name="15 CuadroTexto"/>
          <p:cNvSpPr txBox="1"/>
          <p:nvPr/>
        </p:nvSpPr>
        <p:spPr>
          <a:xfrm>
            <a:off x="9767554" y="5417029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69,6%</a:t>
            </a:r>
          </a:p>
          <a:p>
            <a:pPr algn="ctr">
              <a:defRPr sz="3200"/>
            </a:pPr>
            <a:r>
              <a:t>Nunca me he hecho daño</a:t>
            </a:r>
          </a:p>
        </p:txBody>
      </p:sp>
      <p:sp>
        <p:nvSpPr>
          <p:cNvPr id="469" name="16 CuadroTexto"/>
          <p:cNvSpPr txBox="1"/>
          <p:nvPr/>
        </p:nvSpPr>
        <p:spPr>
          <a:xfrm>
            <a:off x="1128669" y="7352416"/>
            <a:ext cx="2500330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16,9%</a:t>
            </a:r>
          </a:p>
          <a:p>
            <a:pPr algn="ctr">
              <a:defRPr sz="3200"/>
            </a:pPr>
            <a:r>
              <a:t>Entre los 11 y 15 años</a:t>
            </a:r>
          </a:p>
        </p:txBody>
      </p:sp>
      <p:sp>
        <p:nvSpPr>
          <p:cNvPr id="470" name="17 CuadroTexto"/>
          <p:cNvSpPr txBox="1"/>
          <p:nvPr/>
        </p:nvSpPr>
        <p:spPr>
          <a:xfrm>
            <a:off x="1642422" y="5226920"/>
            <a:ext cx="2227080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9,5%</a:t>
            </a:r>
          </a:p>
          <a:p>
            <a:pPr algn="ctr">
              <a:defRPr sz="3200"/>
            </a:pPr>
            <a:r>
              <a:t>Entre los 16 y 20 años</a:t>
            </a:r>
          </a:p>
        </p:txBody>
      </p:sp>
      <p:sp>
        <p:nvSpPr>
          <p:cNvPr id="471" name="19 CuadroTexto"/>
          <p:cNvSpPr txBox="1"/>
          <p:nvPr/>
        </p:nvSpPr>
        <p:spPr>
          <a:xfrm>
            <a:off x="3512163" y="3907606"/>
            <a:ext cx="2513179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2,2%</a:t>
            </a:r>
          </a:p>
          <a:p>
            <a:pPr algn="ctr">
              <a:defRPr sz="3200"/>
            </a:pPr>
            <a:r>
              <a:t>Entre los 21 y los 24 años</a:t>
            </a:r>
          </a:p>
        </p:txBody>
      </p:sp>
      <p:sp>
        <p:nvSpPr>
          <p:cNvPr id="472" name="20 CuadroTexto"/>
          <p:cNvSpPr txBox="1"/>
          <p:nvPr/>
        </p:nvSpPr>
        <p:spPr>
          <a:xfrm>
            <a:off x="7778653" y="3906423"/>
            <a:ext cx="352903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1,8%</a:t>
            </a:r>
          </a:p>
          <a:p>
            <a:pPr algn="ctr">
              <a:defRPr sz="3200"/>
            </a:pPr>
            <a:r>
              <a:rPr dirty="0" smtClean="0"/>
              <a:t>Ante</a:t>
            </a:r>
            <a:r>
              <a:rPr lang="es-ES_tradnl" dirty="0" smtClean="0"/>
              <a:t>s</a:t>
            </a:r>
            <a:r>
              <a:rPr dirty="0" smtClean="0"/>
              <a:t> </a:t>
            </a:r>
            <a:r>
              <a:rPr dirty="0"/>
              <a:t>de los 10 años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4" name="6 Marcador de contenido"/>
          <p:cNvGraphicFramePr/>
          <p:nvPr/>
        </p:nvGraphicFramePr>
        <p:xfrm>
          <a:off x="4692871" y="4802626"/>
          <a:ext cx="5509463" cy="550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75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Discriminación</a:t>
            </a:r>
          </a:p>
        </p:txBody>
      </p:sp>
      <p:sp>
        <p:nvSpPr>
          <p:cNvPr id="476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7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478" name="7 CuadroTexto"/>
          <p:cNvSpPr txBox="1"/>
          <p:nvPr/>
        </p:nvSpPr>
        <p:spPr>
          <a:xfrm>
            <a:off x="562524" y="2587804"/>
            <a:ext cx="12039091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>
              <a:defRPr sz="3100" b="1"/>
            </a:pPr>
            <a:r>
              <a:t>A tú juicio la realidad de las personas LGBTI en Chile….</a:t>
            </a:r>
          </a:p>
        </p:txBody>
      </p:sp>
      <p:sp>
        <p:nvSpPr>
          <p:cNvPr id="479" name="9 Conector recto"/>
          <p:cNvSpPr/>
          <p:nvPr/>
        </p:nvSpPr>
        <p:spPr>
          <a:xfrm flipV="1">
            <a:off x="7247524" y="430754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0" name="12 Conector recto"/>
          <p:cNvSpPr/>
          <p:nvPr/>
        </p:nvSpPr>
        <p:spPr>
          <a:xfrm>
            <a:off x="7247525" y="4307542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1" name="14 Conector recto"/>
          <p:cNvSpPr/>
          <p:nvPr/>
        </p:nvSpPr>
        <p:spPr>
          <a:xfrm>
            <a:off x="9944121" y="6371082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2" name="15 Conector recto"/>
          <p:cNvSpPr/>
          <p:nvPr/>
        </p:nvSpPr>
        <p:spPr>
          <a:xfrm>
            <a:off x="4655923" y="5341732"/>
            <a:ext cx="101263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3" name="16 Conector recto"/>
          <p:cNvSpPr/>
          <p:nvPr/>
        </p:nvSpPr>
        <p:spPr>
          <a:xfrm>
            <a:off x="2911314" y="4415682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4" name="18 Conector recto"/>
          <p:cNvSpPr/>
          <p:nvPr/>
        </p:nvSpPr>
        <p:spPr>
          <a:xfrm flipV="1">
            <a:off x="6624303" y="441568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5" name="19 CuadroTexto"/>
          <p:cNvSpPr txBox="1"/>
          <p:nvPr/>
        </p:nvSpPr>
        <p:spPr>
          <a:xfrm>
            <a:off x="2973323" y="5029901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5%</a:t>
            </a:r>
          </a:p>
          <a:p>
            <a:pPr algn="ctr">
              <a:defRPr sz="3200"/>
            </a:pPr>
            <a:r>
              <a:t>No sé</a:t>
            </a:r>
          </a:p>
        </p:txBody>
      </p:sp>
      <p:sp>
        <p:nvSpPr>
          <p:cNvPr id="486" name="20 CuadroTexto"/>
          <p:cNvSpPr txBox="1"/>
          <p:nvPr/>
        </p:nvSpPr>
        <p:spPr>
          <a:xfrm>
            <a:off x="11138923" y="5983130"/>
            <a:ext cx="2587843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88,6%</a:t>
            </a:r>
          </a:p>
          <a:p>
            <a:pPr algn="ctr">
              <a:defRPr sz="3200"/>
            </a:pPr>
            <a:r>
              <a:t>Ha mejorado en los últimos 10 años</a:t>
            </a:r>
          </a:p>
        </p:txBody>
      </p:sp>
      <p:sp>
        <p:nvSpPr>
          <p:cNvPr id="487" name="21 CuadroTexto"/>
          <p:cNvSpPr txBox="1"/>
          <p:nvPr/>
        </p:nvSpPr>
        <p:spPr>
          <a:xfrm>
            <a:off x="661017" y="4078144"/>
            <a:ext cx="258784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4,7%</a:t>
            </a:r>
          </a:p>
          <a:p>
            <a:pPr algn="ctr">
              <a:defRPr sz="3200"/>
            </a:pPr>
            <a:r>
              <a:t>Es igual que hace 10 años</a:t>
            </a:r>
          </a:p>
        </p:txBody>
      </p:sp>
      <p:sp>
        <p:nvSpPr>
          <p:cNvPr id="488" name="24 CuadroTexto"/>
          <p:cNvSpPr txBox="1"/>
          <p:nvPr/>
        </p:nvSpPr>
        <p:spPr>
          <a:xfrm>
            <a:off x="9944121" y="3879043"/>
            <a:ext cx="3600425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1,7%</a:t>
            </a:r>
          </a:p>
          <a:p>
            <a:pPr algn="ctr">
              <a:defRPr sz="3200"/>
            </a:pPr>
            <a:r>
              <a:t>Ha empeorado en los últimos 10 años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0" name="6 Marcador de contenido"/>
          <p:cNvGraphicFramePr/>
          <p:nvPr/>
        </p:nvGraphicFramePr>
        <p:xfrm>
          <a:off x="2759744" y="3860528"/>
          <a:ext cx="8101566" cy="605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1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rPr dirty="0"/>
              <a:t>IV.- VIH/Sida</a:t>
            </a:r>
          </a:p>
        </p:txBody>
      </p:sp>
      <p:sp>
        <p:nvSpPr>
          <p:cNvPr id="492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9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494" name="7 CuadroTexto"/>
          <p:cNvSpPr txBox="1"/>
          <p:nvPr/>
        </p:nvSpPr>
        <p:spPr>
          <a:xfrm>
            <a:off x="675043" y="2587804"/>
            <a:ext cx="8101018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¿Las personas viviendo con VIH/SIDA son discriminadas en Chile?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6" name="6 Marcador de contenido"/>
          <p:cNvGraphicFramePr/>
          <p:nvPr/>
        </p:nvGraphicFramePr>
        <p:xfrm>
          <a:off x="1466826" y="3735502"/>
          <a:ext cx="11147195" cy="553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7" name="3 CuadroTexto"/>
          <p:cNvSpPr txBox="1"/>
          <p:nvPr/>
        </p:nvSpPr>
        <p:spPr>
          <a:xfrm>
            <a:off x="5400611" y="787565"/>
            <a:ext cx="9001189" cy="10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VIH/Sida</a:t>
            </a:r>
          </a:p>
        </p:txBody>
      </p:sp>
      <p:sp>
        <p:nvSpPr>
          <p:cNvPr id="498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49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00" name="7 CuadroTexto"/>
          <p:cNvSpPr txBox="1"/>
          <p:nvPr/>
        </p:nvSpPr>
        <p:spPr>
          <a:xfrm>
            <a:off x="675042" y="2700321"/>
            <a:ext cx="10948769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¿Discriminaste alguna vez a una persona viviendo con VIH/SIDA?  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" name="6 Marcador de contenido"/>
          <p:cNvGraphicFramePr/>
          <p:nvPr/>
        </p:nvGraphicFramePr>
        <p:xfrm>
          <a:off x="2284265" y="3698099"/>
          <a:ext cx="8254363" cy="656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3" name="3 CuadroTexto"/>
          <p:cNvSpPr txBox="1"/>
          <p:nvPr/>
        </p:nvSpPr>
        <p:spPr>
          <a:xfrm>
            <a:off x="5400611" y="787565"/>
            <a:ext cx="9001189" cy="10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VIH/Sida</a:t>
            </a:r>
          </a:p>
        </p:txBody>
      </p:sp>
      <p:sp>
        <p:nvSpPr>
          <p:cNvPr id="504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0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06" name="19 CuadroTexto"/>
          <p:cNvSpPr txBox="1"/>
          <p:nvPr/>
        </p:nvSpPr>
        <p:spPr>
          <a:xfrm>
            <a:off x="618781" y="2621401"/>
            <a:ext cx="1023885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¿Tienes o tendrías amigos/as que viven con VIH/SIDA?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8" name="7 Marcador de contenido"/>
          <p:cNvGraphicFramePr/>
          <p:nvPr/>
        </p:nvGraphicFramePr>
        <p:xfrm>
          <a:off x="4904236" y="4514636"/>
          <a:ext cx="5633049" cy="5633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9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VIH/Sida</a:t>
            </a:r>
          </a:p>
        </p:txBody>
      </p:sp>
      <p:sp>
        <p:nvSpPr>
          <p:cNvPr id="510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1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12" name="6 CuadroTexto"/>
          <p:cNvSpPr txBox="1"/>
          <p:nvPr/>
        </p:nvSpPr>
        <p:spPr>
          <a:xfrm>
            <a:off x="675041" y="2428906"/>
            <a:ext cx="11926576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¿Tuviste alguna relación amorosa o erótica con una persona viviendo con VIH/SIDA?</a:t>
            </a:r>
          </a:p>
        </p:txBody>
      </p:sp>
      <p:sp>
        <p:nvSpPr>
          <p:cNvPr id="513" name="8 CuadroTexto"/>
          <p:cNvSpPr txBox="1"/>
          <p:nvPr/>
        </p:nvSpPr>
        <p:spPr>
          <a:xfrm>
            <a:off x="938425" y="8684322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24,3%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514" name="9 CuadroTexto"/>
          <p:cNvSpPr txBox="1"/>
          <p:nvPr/>
        </p:nvSpPr>
        <p:spPr>
          <a:xfrm>
            <a:off x="1800191" y="5826919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26,3%</a:t>
            </a:r>
          </a:p>
          <a:p>
            <a:pPr algn="ctr">
              <a:defRPr sz="3200"/>
            </a:pPr>
            <a:r>
              <a:t>No,  jamás lo haría</a:t>
            </a:r>
          </a:p>
        </p:txBody>
      </p:sp>
      <p:sp>
        <p:nvSpPr>
          <p:cNvPr id="515" name="10 CuadroTexto"/>
          <p:cNvSpPr txBox="1"/>
          <p:nvPr/>
        </p:nvSpPr>
        <p:spPr>
          <a:xfrm>
            <a:off x="11051199" y="3844616"/>
            <a:ext cx="2587843" cy="3105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49,4%</a:t>
            </a:r>
          </a:p>
          <a:p>
            <a:pPr algn="ctr">
              <a:defRPr sz="3200"/>
            </a:pPr>
            <a:r>
              <a:t>No, pero no tendría problema en  tener una relación.</a:t>
            </a:r>
          </a:p>
        </p:txBody>
      </p:sp>
      <p:sp>
        <p:nvSpPr>
          <p:cNvPr id="516" name="11 Conector recto"/>
          <p:cNvSpPr/>
          <p:nvPr/>
        </p:nvSpPr>
        <p:spPr>
          <a:xfrm flipV="1">
            <a:off x="3037852" y="526434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17" name="12 Conector recto"/>
          <p:cNvSpPr/>
          <p:nvPr/>
        </p:nvSpPr>
        <p:spPr>
          <a:xfrm>
            <a:off x="3037852" y="5264341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18" name="13 Conector recto"/>
          <p:cNvSpPr/>
          <p:nvPr/>
        </p:nvSpPr>
        <p:spPr>
          <a:xfrm flipV="1">
            <a:off x="2232346" y="8029416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19" name="14 Conector recto"/>
          <p:cNvSpPr/>
          <p:nvPr/>
        </p:nvSpPr>
        <p:spPr>
          <a:xfrm>
            <a:off x="2232347" y="8029412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0" name="15 Conector recto"/>
          <p:cNvSpPr/>
          <p:nvPr/>
        </p:nvSpPr>
        <p:spPr>
          <a:xfrm flipV="1">
            <a:off x="8800898" y="418216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1" name="16 Conector recto"/>
          <p:cNvSpPr/>
          <p:nvPr/>
        </p:nvSpPr>
        <p:spPr>
          <a:xfrm>
            <a:off x="8800899" y="4182159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3 Marcador de contenido"/>
          <p:cNvGraphicFramePr/>
          <p:nvPr/>
        </p:nvGraphicFramePr>
        <p:xfrm>
          <a:off x="4382222" y="4547246"/>
          <a:ext cx="5637349" cy="563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0" name="8 Conector recto"/>
          <p:cNvSpPr/>
          <p:nvPr/>
        </p:nvSpPr>
        <p:spPr>
          <a:xfrm flipV="1">
            <a:off x="7200896" y="4043352"/>
            <a:ext cx="2502" cy="33879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12 Conector recto"/>
          <p:cNvSpPr/>
          <p:nvPr/>
        </p:nvSpPr>
        <p:spPr>
          <a:xfrm>
            <a:off x="7200899" y="4043352"/>
            <a:ext cx="382550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14 Conector recto"/>
          <p:cNvSpPr/>
          <p:nvPr/>
        </p:nvSpPr>
        <p:spPr>
          <a:xfrm flipV="1">
            <a:off x="9793188" y="6115765"/>
            <a:ext cx="1459126" cy="1784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18 Conector recto"/>
          <p:cNvSpPr/>
          <p:nvPr/>
        </p:nvSpPr>
        <p:spPr>
          <a:xfrm flipH="1" flipV="1">
            <a:off x="6476156" y="4188277"/>
            <a:ext cx="30898" cy="35594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4" name="19 Conector recto"/>
          <p:cNvSpPr/>
          <p:nvPr/>
        </p:nvSpPr>
        <p:spPr>
          <a:xfrm>
            <a:off x="1959752" y="4186792"/>
            <a:ext cx="4515154" cy="273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5" name="21 Conector recto"/>
          <p:cNvSpPr/>
          <p:nvPr/>
        </p:nvSpPr>
        <p:spPr>
          <a:xfrm>
            <a:off x="3375345" y="4843264"/>
            <a:ext cx="202526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6" name="22 Conector recto"/>
          <p:cNvSpPr/>
          <p:nvPr/>
        </p:nvSpPr>
        <p:spPr>
          <a:xfrm flipV="1">
            <a:off x="5400609" y="4843264"/>
            <a:ext cx="2502" cy="33879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25 CuadroTexto"/>
          <p:cNvSpPr txBox="1"/>
          <p:nvPr/>
        </p:nvSpPr>
        <p:spPr>
          <a:xfrm>
            <a:off x="286588" y="3745800"/>
            <a:ext cx="2025269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9,9%</a:t>
            </a:r>
          </a:p>
          <a:p>
            <a:pPr algn="ctr">
              <a:defRPr sz="3200"/>
            </a:pPr>
            <a:r>
              <a:t>Bisexual</a:t>
            </a:r>
          </a:p>
        </p:txBody>
      </p:sp>
      <p:sp>
        <p:nvSpPr>
          <p:cNvPr id="158" name="26 CuadroTexto"/>
          <p:cNvSpPr txBox="1"/>
          <p:nvPr/>
        </p:nvSpPr>
        <p:spPr>
          <a:xfrm>
            <a:off x="1894293" y="4322250"/>
            <a:ext cx="213778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2%</a:t>
            </a:r>
          </a:p>
          <a:p>
            <a:pPr algn="ctr">
              <a:defRPr sz="3200"/>
            </a:pPr>
            <a:r>
              <a:t>Pansexua</a:t>
            </a:r>
            <a:r>
              <a:rPr sz="2900"/>
              <a:t>l</a:t>
            </a:r>
          </a:p>
        </p:txBody>
      </p:sp>
      <p:sp>
        <p:nvSpPr>
          <p:cNvPr id="159" name="27 CuadroTexto"/>
          <p:cNvSpPr txBox="1"/>
          <p:nvPr/>
        </p:nvSpPr>
        <p:spPr>
          <a:xfrm>
            <a:off x="10577220" y="5815710"/>
            <a:ext cx="281282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87,7%</a:t>
            </a:r>
          </a:p>
          <a:p>
            <a:pPr algn="ctr">
              <a:defRPr sz="3200"/>
            </a:pPr>
            <a:r>
              <a:t>Gay</a:t>
            </a:r>
          </a:p>
        </p:txBody>
      </p:sp>
      <p:sp>
        <p:nvSpPr>
          <p:cNvPr id="160" name="28 CuadroTexto"/>
          <p:cNvSpPr txBox="1"/>
          <p:nvPr/>
        </p:nvSpPr>
        <p:spPr>
          <a:xfrm>
            <a:off x="10688859" y="3745800"/>
            <a:ext cx="168772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0,4%</a:t>
            </a:r>
          </a:p>
          <a:p>
            <a:pPr algn="ctr">
              <a:defRPr sz="3200"/>
            </a:pPr>
            <a:r>
              <a:t>Otros</a:t>
            </a:r>
          </a:p>
        </p:txBody>
      </p:sp>
      <p:sp>
        <p:nvSpPr>
          <p:cNvPr id="161" name="29 CuadroTexto"/>
          <p:cNvSpPr txBox="1"/>
          <p:nvPr/>
        </p:nvSpPr>
        <p:spPr>
          <a:xfrm>
            <a:off x="5400611" y="787565"/>
            <a:ext cx="9001189" cy="10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162" name="30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6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20 CuadroTexto"/>
          <p:cNvSpPr txBox="1"/>
          <p:nvPr/>
        </p:nvSpPr>
        <p:spPr>
          <a:xfrm>
            <a:off x="1271545" y="2543155"/>
            <a:ext cx="435772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Orientación sexual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Discriminación</a:t>
            </a:r>
          </a:p>
        </p:txBody>
      </p:sp>
      <p:sp>
        <p:nvSpPr>
          <p:cNvPr id="524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2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26" name="8 Marcador de contenido"/>
          <p:cNvGraphicFramePr/>
          <p:nvPr/>
        </p:nvGraphicFramePr>
        <p:xfrm>
          <a:off x="438823" y="3713270"/>
          <a:ext cx="13010464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27" name="9 CuadroTexto"/>
          <p:cNvSpPr txBox="1"/>
          <p:nvPr/>
        </p:nvSpPr>
        <p:spPr>
          <a:xfrm>
            <a:off x="787553" y="2587805"/>
            <a:ext cx="994812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Si supieras que una pareja tuya tiene VIH: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9" name="7 Marcador de contenido"/>
          <p:cNvGraphicFramePr/>
          <p:nvPr/>
        </p:nvGraphicFramePr>
        <p:xfrm>
          <a:off x="3972374" y="4452634"/>
          <a:ext cx="5885547" cy="5885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0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VIH-SIDA.</a:t>
            </a:r>
          </a:p>
        </p:txBody>
      </p:sp>
      <p:sp>
        <p:nvSpPr>
          <p:cNvPr id="531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3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6 CuadroTexto"/>
          <p:cNvSpPr txBox="1"/>
          <p:nvPr/>
        </p:nvSpPr>
        <p:spPr>
          <a:xfrm>
            <a:off x="675042" y="2475290"/>
            <a:ext cx="1237658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¿Las personas que viven con VIH/SIDA merecen los mismos derechos que otras</a:t>
            </a:r>
          </a:p>
        </p:txBody>
      </p:sp>
      <p:sp>
        <p:nvSpPr>
          <p:cNvPr id="534" name="8 Conector recto"/>
          <p:cNvSpPr/>
          <p:nvPr/>
        </p:nvSpPr>
        <p:spPr>
          <a:xfrm flipV="1">
            <a:off x="6910254" y="396941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5" name="9 Conector recto"/>
          <p:cNvSpPr/>
          <p:nvPr/>
        </p:nvSpPr>
        <p:spPr>
          <a:xfrm>
            <a:off x="6910254" y="3969413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6" name="10 Conector recto"/>
          <p:cNvSpPr/>
          <p:nvPr/>
        </p:nvSpPr>
        <p:spPr>
          <a:xfrm flipV="1">
            <a:off x="6686547" y="3971918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7" name="11 Conector recto"/>
          <p:cNvSpPr/>
          <p:nvPr/>
        </p:nvSpPr>
        <p:spPr>
          <a:xfrm>
            <a:off x="3986190" y="3971914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8" name="13 Conector recto"/>
          <p:cNvSpPr/>
          <p:nvPr/>
        </p:nvSpPr>
        <p:spPr>
          <a:xfrm>
            <a:off x="9901256" y="7088398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9" name="18 CuadroTexto"/>
          <p:cNvSpPr txBox="1"/>
          <p:nvPr/>
        </p:nvSpPr>
        <p:spPr>
          <a:xfrm>
            <a:off x="9328981" y="3571013"/>
            <a:ext cx="202169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0,5%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540" name="19 CuadroTexto"/>
          <p:cNvSpPr txBox="1"/>
          <p:nvPr/>
        </p:nvSpPr>
        <p:spPr>
          <a:xfrm>
            <a:off x="1639853" y="3614544"/>
            <a:ext cx="326293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1%</a:t>
            </a:r>
          </a:p>
          <a:p>
            <a:pPr algn="ctr">
              <a:defRPr sz="3200"/>
            </a:pPr>
            <a:r>
              <a:t>Solo a veces, depende</a:t>
            </a:r>
          </a:p>
        </p:txBody>
      </p:sp>
      <p:sp>
        <p:nvSpPr>
          <p:cNvPr id="541" name="20 CuadroTexto"/>
          <p:cNvSpPr txBox="1"/>
          <p:nvPr/>
        </p:nvSpPr>
        <p:spPr>
          <a:xfrm>
            <a:off x="11026408" y="6750853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98,5%</a:t>
            </a:r>
          </a:p>
          <a:p>
            <a:pPr algn="ctr">
              <a:defRPr sz="3200"/>
            </a:pPr>
            <a:r>
              <a:t>Si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" name="7 Marcador de contenido"/>
          <p:cNvGraphicFramePr/>
          <p:nvPr/>
        </p:nvGraphicFramePr>
        <p:xfrm>
          <a:off x="4473384" y="4587494"/>
          <a:ext cx="5455037" cy="545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4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en pareja</a:t>
            </a:r>
          </a:p>
        </p:txBody>
      </p:sp>
      <p:sp>
        <p:nvSpPr>
          <p:cNvPr id="545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4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47" name="6 CuadroTexto"/>
          <p:cNvSpPr txBox="1"/>
          <p:nvPr/>
        </p:nvSpPr>
        <p:spPr>
          <a:xfrm>
            <a:off x="562524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¿Tu primera pareja fue?</a:t>
            </a:r>
          </a:p>
        </p:txBody>
      </p:sp>
      <p:sp>
        <p:nvSpPr>
          <p:cNvPr id="548" name="8 CuadroTexto"/>
          <p:cNvSpPr txBox="1"/>
          <p:nvPr/>
        </p:nvSpPr>
        <p:spPr>
          <a:xfrm>
            <a:off x="697597" y="6892893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41%</a:t>
            </a:r>
          </a:p>
          <a:p>
            <a:pPr algn="ctr">
              <a:defRPr sz="3200"/>
            </a:pPr>
            <a:r>
              <a:t>Mujer</a:t>
            </a:r>
          </a:p>
        </p:txBody>
      </p:sp>
      <p:sp>
        <p:nvSpPr>
          <p:cNvPr id="549" name="9 CuadroTexto"/>
          <p:cNvSpPr txBox="1"/>
          <p:nvPr/>
        </p:nvSpPr>
        <p:spPr>
          <a:xfrm>
            <a:off x="1540279" y="3790155"/>
            <a:ext cx="258784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7,4%</a:t>
            </a:r>
          </a:p>
          <a:p>
            <a:pPr algn="ctr">
              <a:defRPr sz="3200"/>
            </a:pPr>
            <a:r>
              <a:t>Nunca he tenido pareja</a:t>
            </a:r>
          </a:p>
        </p:txBody>
      </p:sp>
      <p:sp>
        <p:nvSpPr>
          <p:cNvPr id="550" name="10 CuadroTexto"/>
          <p:cNvSpPr txBox="1"/>
          <p:nvPr/>
        </p:nvSpPr>
        <p:spPr>
          <a:xfrm>
            <a:off x="10690114" y="4075365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51,6%</a:t>
            </a:r>
          </a:p>
          <a:p>
            <a:pPr algn="ctr">
              <a:defRPr sz="3200"/>
            </a:pPr>
            <a:r>
              <a:t>Hombre</a:t>
            </a:r>
          </a:p>
        </p:txBody>
      </p:sp>
      <p:sp>
        <p:nvSpPr>
          <p:cNvPr id="551" name="13 Conector recto"/>
          <p:cNvSpPr/>
          <p:nvPr/>
        </p:nvSpPr>
        <p:spPr>
          <a:xfrm flipV="1">
            <a:off x="1822744" y="633032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2" name="14 Conector recto"/>
          <p:cNvSpPr/>
          <p:nvPr/>
        </p:nvSpPr>
        <p:spPr>
          <a:xfrm>
            <a:off x="1822744" y="6330320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3" name="15 Conector recto"/>
          <p:cNvSpPr/>
          <p:nvPr/>
        </p:nvSpPr>
        <p:spPr>
          <a:xfrm flipV="1">
            <a:off x="8439814" y="441291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4" name="16 Conector recto"/>
          <p:cNvSpPr/>
          <p:nvPr/>
        </p:nvSpPr>
        <p:spPr>
          <a:xfrm>
            <a:off x="8439815" y="4412912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5" name="17 Conector recto"/>
          <p:cNvSpPr/>
          <p:nvPr/>
        </p:nvSpPr>
        <p:spPr>
          <a:xfrm flipV="1">
            <a:off x="6378418" y="412769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56" name="18 Conector recto"/>
          <p:cNvSpPr/>
          <p:nvPr/>
        </p:nvSpPr>
        <p:spPr>
          <a:xfrm>
            <a:off x="3678061" y="4127694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9" name="6 Marcador de contenido"/>
          <p:cNvGraphicFramePr/>
          <p:nvPr/>
        </p:nvGraphicFramePr>
        <p:xfrm>
          <a:off x="4828252" y="4212290"/>
          <a:ext cx="5970595" cy="597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0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58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582" name="5 CuadroTexto"/>
          <p:cNvSpPr txBox="1"/>
          <p:nvPr/>
        </p:nvSpPr>
        <p:spPr>
          <a:xfrm>
            <a:off x="562524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¿Qué edad tenías cuando tuviste tu primera pareja del mismo sexo?</a:t>
            </a:r>
          </a:p>
        </p:txBody>
      </p:sp>
      <p:sp>
        <p:nvSpPr>
          <p:cNvPr id="583" name="7 CuadroTexto"/>
          <p:cNvSpPr txBox="1"/>
          <p:nvPr/>
        </p:nvSpPr>
        <p:spPr>
          <a:xfrm>
            <a:off x="1297510" y="9438973"/>
            <a:ext cx="398267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20,3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Entre los 11 y 15 años</a:t>
            </a:r>
          </a:p>
        </p:txBody>
      </p:sp>
      <p:sp>
        <p:nvSpPr>
          <p:cNvPr id="584" name="8 CuadroTexto"/>
          <p:cNvSpPr txBox="1"/>
          <p:nvPr/>
        </p:nvSpPr>
        <p:spPr>
          <a:xfrm>
            <a:off x="668906" y="6972583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18,2%</a:t>
            </a:r>
          </a:p>
          <a:p>
            <a:pPr algn="ctr">
              <a:defRPr sz="3200"/>
            </a:pPr>
            <a:r>
              <a:t>Entre los 21 y 24 años</a:t>
            </a:r>
          </a:p>
        </p:txBody>
      </p:sp>
      <p:sp>
        <p:nvSpPr>
          <p:cNvPr id="585" name="9 CuadroTexto"/>
          <p:cNvSpPr txBox="1"/>
          <p:nvPr/>
        </p:nvSpPr>
        <p:spPr>
          <a:xfrm>
            <a:off x="1828887" y="4653166"/>
            <a:ext cx="280841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7,4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Nunca he tenido pareja</a:t>
            </a:r>
          </a:p>
        </p:txBody>
      </p:sp>
      <p:sp>
        <p:nvSpPr>
          <p:cNvPr id="586" name="10 CuadroTexto"/>
          <p:cNvSpPr txBox="1"/>
          <p:nvPr/>
        </p:nvSpPr>
        <p:spPr>
          <a:xfrm>
            <a:off x="11854230" y="6410003"/>
            <a:ext cx="238781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48,7%</a:t>
            </a:r>
          </a:p>
          <a:p>
            <a:pPr algn="ctr">
              <a:defRPr sz="3200"/>
            </a:pPr>
            <a:r>
              <a:t>Entre los 16 y 20 años</a:t>
            </a:r>
          </a:p>
        </p:txBody>
      </p:sp>
      <p:sp>
        <p:nvSpPr>
          <p:cNvPr id="587" name="11 CuadroTexto"/>
          <p:cNvSpPr txBox="1"/>
          <p:nvPr/>
        </p:nvSpPr>
        <p:spPr>
          <a:xfrm>
            <a:off x="10798763" y="3386546"/>
            <a:ext cx="2023480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1,5%</a:t>
            </a:r>
          </a:p>
          <a:p>
            <a:pPr algn="ctr">
              <a:defRPr sz="3200"/>
            </a:pPr>
            <a:r>
              <a:t>Entre los 5 y 10 años</a:t>
            </a:r>
          </a:p>
        </p:txBody>
      </p:sp>
      <p:sp>
        <p:nvSpPr>
          <p:cNvPr id="588" name="14 Conector recto"/>
          <p:cNvSpPr/>
          <p:nvPr/>
        </p:nvSpPr>
        <p:spPr>
          <a:xfrm flipV="1">
            <a:off x="7660218" y="3741696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89" name="15 Conector recto"/>
          <p:cNvSpPr/>
          <p:nvPr/>
        </p:nvSpPr>
        <p:spPr>
          <a:xfrm flipV="1">
            <a:off x="10798763" y="6862562"/>
            <a:ext cx="1459126" cy="464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0" name="16 Conector recto"/>
          <p:cNvSpPr/>
          <p:nvPr/>
        </p:nvSpPr>
        <p:spPr>
          <a:xfrm flipV="1">
            <a:off x="7658966" y="3742943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1" name="17 Conector recto"/>
          <p:cNvSpPr/>
          <p:nvPr/>
        </p:nvSpPr>
        <p:spPr>
          <a:xfrm>
            <a:off x="7660217" y="3741694"/>
            <a:ext cx="360047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2" name="20 Conector recto"/>
          <p:cNvSpPr/>
          <p:nvPr/>
        </p:nvSpPr>
        <p:spPr>
          <a:xfrm flipV="1">
            <a:off x="2019033" y="641000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3" name="21 Conector recto"/>
          <p:cNvSpPr/>
          <p:nvPr/>
        </p:nvSpPr>
        <p:spPr>
          <a:xfrm>
            <a:off x="2019037" y="6410003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4" name="28 Conector recto"/>
          <p:cNvSpPr/>
          <p:nvPr/>
        </p:nvSpPr>
        <p:spPr>
          <a:xfrm flipV="1">
            <a:off x="3297774" y="908178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5" name="29 Conector recto"/>
          <p:cNvSpPr/>
          <p:nvPr/>
        </p:nvSpPr>
        <p:spPr>
          <a:xfrm flipV="1">
            <a:off x="3297774" y="9081783"/>
            <a:ext cx="1971688" cy="3086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6" name="32 Conector recto"/>
          <p:cNvSpPr/>
          <p:nvPr/>
        </p:nvSpPr>
        <p:spPr>
          <a:xfrm flipV="1">
            <a:off x="7082203" y="382216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7" name="33 Conector recto"/>
          <p:cNvSpPr/>
          <p:nvPr/>
        </p:nvSpPr>
        <p:spPr>
          <a:xfrm>
            <a:off x="3706757" y="5059825"/>
            <a:ext cx="2019910" cy="2143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8" name="36 Conector recto"/>
          <p:cNvSpPr/>
          <p:nvPr/>
        </p:nvSpPr>
        <p:spPr>
          <a:xfrm>
            <a:off x="2613222" y="3789410"/>
            <a:ext cx="4468984" cy="3525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9" name="37 CuadroTexto"/>
          <p:cNvSpPr txBox="1"/>
          <p:nvPr/>
        </p:nvSpPr>
        <p:spPr>
          <a:xfrm>
            <a:off x="595716" y="3461752"/>
            <a:ext cx="2364545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3,9%</a:t>
            </a:r>
          </a:p>
          <a:p>
            <a:pPr algn="ctr">
              <a:defRPr sz="3200"/>
            </a:pPr>
            <a:r>
              <a:t>Entre los 25 y 29 años</a:t>
            </a:r>
          </a:p>
        </p:txBody>
      </p:sp>
      <p:sp>
        <p:nvSpPr>
          <p:cNvPr id="600" name="42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en pareja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2" name="6 Marcador de contenido"/>
          <p:cNvGraphicFramePr/>
          <p:nvPr/>
        </p:nvGraphicFramePr>
        <p:xfrm>
          <a:off x="4431855" y="4563338"/>
          <a:ext cx="5605555" cy="5605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60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5 CuadroTexto"/>
          <p:cNvSpPr txBox="1"/>
          <p:nvPr/>
        </p:nvSpPr>
        <p:spPr>
          <a:xfrm>
            <a:off x="900068" y="2587804"/>
            <a:ext cx="11589030" cy="612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¿Cuántas parejas </a:t>
            </a:r>
            <a:r>
              <a:rPr dirty="0" smtClean="0"/>
              <a:t>de</a:t>
            </a:r>
            <a:r>
              <a:rPr lang="es-ES_tradnl" dirty="0" smtClean="0"/>
              <a:t>l mismo </a:t>
            </a:r>
            <a:r>
              <a:rPr dirty="0" smtClean="0"/>
              <a:t>sexo </a:t>
            </a:r>
            <a:r>
              <a:rPr dirty="0"/>
              <a:t>has tenido a lo largo de tu vida?</a:t>
            </a:r>
          </a:p>
        </p:txBody>
      </p:sp>
      <p:sp>
        <p:nvSpPr>
          <p:cNvPr id="606" name="7 CuadroTexto"/>
          <p:cNvSpPr txBox="1"/>
          <p:nvPr/>
        </p:nvSpPr>
        <p:spPr>
          <a:xfrm>
            <a:off x="10462358" y="9606349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16,5%</a:t>
            </a:r>
          </a:p>
          <a:p>
            <a:pPr algn="ctr">
              <a:defRPr sz="3200"/>
            </a:pPr>
            <a:r>
              <a:rPr dirty="0"/>
              <a:t>4 parejas</a:t>
            </a:r>
          </a:p>
        </p:txBody>
      </p:sp>
      <p:sp>
        <p:nvSpPr>
          <p:cNvPr id="607" name="8 CuadroTexto"/>
          <p:cNvSpPr txBox="1"/>
          <p:nvPr/>
        </p:nvSpPr>
        <p:spPr>
          <a:xfrm>
            <a:off x="450007" y="9102531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11,</a:t>
            </a:r>
            <a:r>
              <a:rPr lang="es-ES_tradnl" smtClean="0"/>
              <a:t>7</a:t>
            </a:r>
            <a:r>
              <a:rPr smtClean="0"/>
              <a:t>%</a:t>
            </a:r>
            <a:endParaRPr/>
          </a:p>
          <a:p>
            <a:pPr algn="ctr">
              <a:defRPr sz="3200"/>
            </a:pPr>
            <a:r>
              <a:rPr dirty="0"/>
              <a:t>1 pareja</a:t>
            </a:r>
          </a:p>
        </p:txBody>
      </p:sp>
      <p:sp>
        <p:nvSpPr>
          <p:cNvPr id="608" name="9 Conector recto"/>
          <p:cNvSpPr/>
          <p:nvPr/>
        </p:nvSpPr>
        <p:spPr>
          <a:xfrm flipV="1">
            <a:off x="1687671" y="8539960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9" name="10 Conector recto"/>
          <p:cNvSpPr/>
          <p:nvPr/>
        </p:nvSpPr>
        <p:spPr>
          <a:xfrm>
            <a:off x="1687672" y="8539956"/>
            <a:ext cx="292538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0" name="12 Conector recto"/>
          <p:cNvSpPr/>
          <p:nvPr/>
        </p:nvSpPr>
        <p:spPr>
          <a:xfrm>
            <a:off x="8036791" y="10152326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1" name="14 Conector recto"/>
          <p:cNvSpPr/>
          <p:nvPr/>
        </p:nvSpPr>
        <p:spPr>
          <a:xfrm>
            <a:off x="9959989" y="8368517"/>
            <a:ext cx="101263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2" name="18 Conector recto"/>
          <p:cNvSpPr/>
          <p:nvPr/>
        </p:nvSpPr>
        <p:spPr>
          <a:xfrm flipV="1">
            <a:off x="6299533" y="3826718"/>
            <a:ext cx="2502" cy="90137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3" name="19 Conector recto"/>
          <p:cNvSpPr/>
          <p:nvPr/>
        </p:nvSpPr>
        <p:spPr>
          <a:xfrm>
            <a:off x="6300784" y="3825466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4" name="20 Conector recto"/>
          <p:cNvSpPr/>
          <p:nvPr/>
        </p:nvSpPr>
        <p:spPr>
          <a:xfrm flipV="1">
            <a:off x="5491533" y="4613732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5" name="21 Conector recto"/>
          <p:cNvSpPr/>
          <p:nvPr/>
        </p:nvSpPr>
        <p:spPr>
          <a:xfrm>
            <a:off x="9904758" y="6242206"/>
            <a:ext cx="146269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6" name="24 Conector recto"/>
          <p:cNvSpPr/>
          <p:nvPr/>
        </p:nvSpPr>
        <p:spPr>
          <a:xfrm>
            <a:off x="3000282" y="7261482"/>
            <a:ext cx="135017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7" name="27 Conector recto"/>
          <p:cNvSpPr/>
          <p:nvPr/>
        </p:nvSpPr>
        <p:spPr>
          <a:xfrm>
            <a:off x="2566148" y="4613728"/>
            <a:ext cx="292538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8" name="29 Conector recto"/>
          <p:cNvSpPr/>
          <p:nvPr/>
        </p:nvSpPr>
        <p:spPr>
          <a:xfrm>
            <a:off x="3600427" y="5748409"/>
            <a:ext cx="135017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9" name="32 CuadroTexto"/>
          <p:cNvSpPr txBox="1"/>
          <p:nvPr/>
        </p:nvSpPr>
        <p:spPr>
          <a:xfrm>
            <a:off x="10522566" y="7805942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18,4%</a:t>
            </a:r>
          </a:p>
          <a:p>
            <a:pPr algn="ctr">
              <a:defRPr sz="3200"/>
            </a:pPr>
            <a:r>
              <a:t>2 parejas</a:t>
            </a:r>
          </a:p>
        </p:txBody>
      </p:sp>
      <p:sp>
        <p:nvSpPr>
          <p:cNvPr id="620" name="33 CuadroTexto"/>
          <p:cNvSpPr txBox="1"/>
          <p:nvPr/>
        </p:nvSpPr>
        <p:spPr>
          <a:xfrm>
            <a:off x="10917394" y="5792146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22,9%</a:t>
            </a:r>
          </a:p>
          <a:p>
            <a:pPr algn="ctr">
              <a:defRPr sz="3200"/>
            </a:pPr>
            <a:r>
              <a:t>3 parejas</a:t>
            </a:r>
          </a:p>
        </p:txBody>
      </p:sp>
      <p:sp>
        <p:nvSpPr>
          <p:cNvPr id="621" name="34 CuadroTexto"/>
          <p:cNvSpPr txBox="1"/>
          <p:nvPr/>
        </p:nvSpPr>
        <p:spPr>
          <a:xfrm>
            <a:off x="10636105" y="3783010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4,4%</a:t>
            </a:r>
          </a:p>
          <a:p>
            <a:pPr algn="ctr">
              <a:defRPr sz="3200"/>
            </a:pPr>
            <a:r>
              <a:t>6 parejas</a:t>
            </a:r>
          </a:p>
        </p:txBody>
      </p:sp>
      <p:sp>
        <p:nvSpPr>
          <p:cNvPr id="622" name="35 CuadroTexto"/>
          <p:cNvSpPr txBox="1"/>
          <p:nvPr/>
        </p:nvSpPr>
        <p:spPr>
          <a:xfrm>
            <a:off x="1200044" y="6923934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9</a:t>
            </a:r>
            <a:r>
              <a:rPr lang="es-ES_tradnl" dirty="0" smtClean="0"/>
              <a:t>,9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5 parejas</a:t>
            </a:r>
          </a:p>
        </p:txBody>
      </p:sp>
      <p:sp>
        <p:nvSpPr>
          <p:cNvPr id="623" name="36 CuadroTexto"/>
          <p:cNvSpPr txBox="1"/>
          <p:nvPr/>
        </p:nvSpPr>
        <p:spPr>
          <a:xfrm>
            <a:off x="1912704" y="5298354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7</a:t>
            </a:r>
            <a:r>
              <a:rPr dirty="0" smtClean="0"/>
              <a:t>,</a:t>
            </a:r>
            <a:r>
              <a:rPr lang="es-ES_tradnl" dirty="0" smtClean="0"/>
              <a:t>4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Nunca he tenido pareja</a:t>
            </a:r>
          </a:p>
        </p:txBody>
      </p:sp>
      <p:sp>
        <p:nvSpPr>
          <p:cNvPr id="624" name="37 CuadroTexto"/>
          <p:cNvSpPr txBox="1"/>
          <p:nvPr/>
        </p:nvSpPr>
        <p:spPr>
          <a:xfrm>
            <a:off x="765910" y="4173859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5,3%</a:t>
            </a:r>
          </a:p>
          <a:p>
            <a:pPr algn="ctr">
              <a:defRPr sz="3200"/>
            </a:pPr>
            <a:r>
              <a:t>7 parejas</a:t>
            </a:r>
          </a:p>
        </p:txBody>
      </p:sp>
      <p:sp>
        <p:nvSpPr>
          <p:cNvPr id="625" name="42 Conector recto"/>
          <p:cNvSpPr/>
          <p:nvPr/>
        </p:nvSpPr>
        <p:spPr>
          <a:xfrm>
            <a:off x="7408763" y="4275063"/>
            <a:ext cx="3982301" cy="9408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26" name="43 CuadroTexto"/>
          <p:cNvSpPr txBox="1"/>
          <p:nvPr/>
        </p:nvSpPr>
        <p:spPr>
          <a:xfrm>
            <a:off x="8240646" y="3304683"/>
            <a:ext cx="315041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3,5%</a:t>
            </a:r>
          </a:p>
          <a:p>
            <a:pPr algn="ctr">
              <a:defRPr sz="3200"/>
            </a:pPr>
            <a:r>
              <a:t>No lo recuerdo</a:t>
            </a:r>
          </a:p>
        </p:txBody>
      </p:sp>
      <p:sp>
        <p:nvSpPr>
          <p:cNvPr id="627" name="44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en pareja</a:t>
            </a:r>
          </a:p>
        </p:txBody>
      </p:sp>
      <p:sp>
        <p:nvSpPr>
          <p:cNvPr id="628" name="38 Conector recto"/>
          <p:cNvSpPr/>
          <p:nvPr/>
        </p:nvSpPr>
        <p:spPr>
          <a:xfrm flipH="1">
            <a:off x="7194450" y="4275063"/>
            <a:ext cx="214315" cy="21431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0" name="7 Marcador de contenido"/>
          <p:cNvGraphicFramePr/>
          <p:nvPr/>
        </p:nvGraphicFramePr>
        <p:xfrm>
          <a:off x="1848304" y="3727507"/>
          <a:ext cx="11000704" cy="581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63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633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¿Tu pareja actual es?</a:t>
            </a:r>
          </a:p>
        </p:txBody>
      </p:sp>
      <p:sp>
        <p:nvSpPr>
          <p:cNvPr id="63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en pareja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6" name="7 Marcador de contenido"/>
          <p:cNvGraphicFramePr/>
          <p:nvPr/>
        </p:nvGraphicFramePr>
        <p:xfrm>
          <a:off x="5117108" y="4666910"/>
          <a:ext cx="5515976" cy="551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63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5 CuadroTexto"/>
          <p:cNvSpPr txBox="1"/>
          <p:nvPr/>
        </p:nvSpPr>
        <p:spPr>
          <a:xfrm>
            <a:off x="900067" y="2471716"/>
            <a:ext cx="1350173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¿Es necesario estar enamorado para tener relaciones sexuales?</a:t>
            </a:r>
          </a:p>
        </p:txBody>
      </p:sp>
      <p:sp>
        <p:nvSpPr>
          <p:cNvPr id="64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641" name="8 Conector recto"/>
          <p:cNvSpPr/>
          <p:nvPr/>
        </p:nvSpPr>
        <p:spPr>
          <a:xfrm flipV="1">
            <a:off x="7538445" y="414760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2" name="9 Conector recto"/>
          <p:cNvSpPr/>
          <p:nvPr/>
        </p:nvSpPr>
        <p:spPr>
          <a:xfrm>
            <a:off x="3937969" y="4147601"/>
            <a:ext cx="360047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3" name="17 Conector recto"/>
          <p:cNvSpPr/>
          <p:nvPr/>
        </p:nvSpPr>
        <p:spPr>
          <a:xfrm>
            <a:off x="3598116" y="6135820"/>
            <a:ext cx="112514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4" name="22 Conector recto"/>
          <p:cNvSpPr/>
          <p:nvPr/>
        </p:nvSpPr>
        <p:spPr>
          <a:xfrm flipV="1">
            <a:off x="12008982" y="5441406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5" name="23 Conector recto"/>
          <p:cNvSpPr/>
          <p:nvPr/>
        </p:nvSpPr>
        <p:spPr>
          <a:xfrm flipV="1">
            <a:off x="9924729" y="5441407"/>
            <a:ext cx="2084254" cy="2143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6" name="26 CuadroTexto"/>
          <p:cNvSpPr txBox="1"/>
          <p:nvPr/>
        </p:nvSpPr>
        <p:spPr>
          <a:xfrm>
            <a:off x="1026347" y="5921506"/>
            <a:ext cx="3871895" cy="261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21,3%</a:t>
            </a:r>
          </a:p>
          <a:p>
            <a:pPr algn="ctr">
              <a:defRPr sz="3200"/>
            </a:pPr>
            <a:r>
              <a:t>Sí, pero de todas formas he tenido relaciones sexuales sin estar enamorado</a:t>
            </a:r>
          </a:p>
        </p:txBody>
      </p:sp>
      <p:sp>
        <p:nvSpPr>
          <p:cNvPr id="647" name="27 CuadroTexto"/>
          <p:cNvSpPr txBox="1"/>
          <p:nvPr/>
        </p:nvSpPr>
        <p:spPr>
          <a:xfrm>
            <a:off x="10712281" y="5941472"/>
            <a:ext cx="2582586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72,6%</a:t>
            </a:r>
          </a:p>
          <a:p>
            <a:pPr algn="ctr">
              <a:defRPr sz="3200"/>
            </a:pPr>
            <a:r>
              <a:t>No es necesario</a:t>
            </a:r>
          </a:p>
        </p:txBody>
      </p:sp>
      <p:sp>
        <p:nvSpPr>
          <p:cNvPr id="648" name="28 CuadroTexto"/>
          <p:cNvSpPr txBox="1"/>
          <p:nvPr/>
        </p:nvSpPr>
        <p:spPr>
          <a:xfrm>
            <a:off x="2139568" y="3854706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6,1%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649" name="15 Conector recto"/>
          <p:cNvSpPr/>
          <p:nvPr/>
        </p:nvSpPr>
        <p:spPr>
          <a:xfrm>
            <a:off x="4741124" y="6135820"/>
            <a:ext cx="500067" cy="35719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1" name="7 Marcador de contenido"/>
          <p:cNvGraphicFramePr/>
          <p:nvPr/>
        </p:nvGraphicFramePr>
        <p:xfrm>
          <a:off x="4996427" y="4752247"/>
          <a:ext cx="5754186" cy="575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52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65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654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¿Qué edad tenías cuando diste tu primer beso en la boca a un hombre?</a:t>
            </a:r>
          </a:p>
        </p:txBody>
      </p:sp>
      <p:sp>
        <p:nvSpPr>
          <p:cNvPr id="655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656" name="8 CuadroTexto"/>
          <p:cNvSpPr txBox="1"/>
          <p:nvPr/>
        </p:nvSpPr>
        <p:spPr>
          <a:xfrm>
            <a:off x="2485992" y="8972574"/>
            <a:ext cx="2236011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34,3%</a:t>
            </a:r>
          </a:p>
          <a:p>
            <a:pPr algn="ctr">
              <a:defRPr sz="3200"/>
            </a:pPr>
            <a:r>
              <a:t>Entre  11 y 15 años</a:t>
            </a:r>
          </a:p>
        </p:txBody>
      </p:sp>
      <p:sp>
        <p:nvSpPr>
          <p:cNvPr id="657" name="9 CuadroTexto"/>
          <p:cNvSpPr txBox="1"/>
          <p:nvPr/>
        </p:nvSpPr>
        <p:spPr>
          <a:xfrm>
            <a:off x="2414553" y="5972178"/>
            <a:ext cx="207170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9,5%</a:t>
            </a:r>
          </a:p>
          <a:p>
            <a:pPr algn="ctr">
              <a:defRPr sz="3200"/>
            </a:pPr>
            <a:r>
              <a:t>Entre 5 y 10 años</a:t>
            </a:r>
          </a:p>
        </p:txBody>
      </p:sp>
      <p:sp>
        <p:nvSpPr>
          <p:cNvPr id="658" name="10 CuadroTexto"/>
          <p:cNvSpPr txBox="1"/>
          <p:nvPr/>
        </p:nvSpPr>
        <p:spPr>
          <a:xfrm>
            <a:off x="3557561" y="4114791"/>
            <a:ext cx="242889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8,4%</a:t>
            </a:r>
          </a:p>
          <a:p>
            <a:pPr algn="ctr">
              <a:defRPr sz="3200"/>
            </a:pPr>
            <a:r>
              <a:t>Entre  21 y 24 años</a:t>
            </a:r>
          </a:p>
        </p:txBody>
      </p:sp>
      <p:sp>
        <p:nvSpPr>
          <p:cNvPr id="659" name="11 CuadroTexto"/>
          <p:cNvSpPr txBox="1"/>
          <p:nvPr/>
        </p:nvSpPr>
        <p:spPr>
          <a:xfrm>
            <a:off x="11813961" y="3150378"/>
            <a:ext cx="1602046" cy="1119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3,3</a:t>
            </a:r>
            <a:r>
              <a:rPr dirty="0" smtClean="0"/>
              <a:t>%</a:t>
            </a:r>
            <a:endParaRPr lang="es-ES_tradnl" dirty="0" smtClean="0"/>
          </a:p>
          <a:p>
            <a:pPr algn="ctr">
              <a:defRPr sz="3200" b="1"/>
            </a:pPr>
            <a:r>
              <a:rPr lang="es-ES_tradnl" dirty="0" smtClean="0"/>
              <a:t>N/C</a:t>
            </a:r>
            <a:endParaRPr dirty="0"/>
          </a:p>
        </p:txBody>
      </p:sp>
      <p:sp>
        <p:nvSpPr>
          <p:cNvPr id="660" name="12 CuadroTexto"/>
          <p:cNvSpPr txBox="1"/>
          <p:nvPr/>
        </p:nvSpPr>
        <p:spPr>
          <a:xfrm>
            <a:off x="10487048" y="4186228"/>
            <a:ext cx="3429025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1,8%</a:t>
            </a:r>
          </a:p>
          <a:p>
            <a:pPr algn="ctr">
              <a:defRPr sz="3200"/>
            </a:pPr>
            <a:r>
              <a:rPr dirty="0"/>
              <a:t>Nunca he besado en la boca a un hombre</a:t>
            </a:r>
          </a:p>
        </p:txBody>
      </p:sp>
      <p:sp>
        <p:nvSpPr>
          <p:cNvPr id="661" name="13 CuadroTexto"/>
          <p:cNvSpPr txBox="1"/>
          <p:nvPr/>
        </p:nvSpPr>
        <p:spPr>
          <a:xfrm>
            <a:off x="11537137" y="7463066"/>
            <a:ext cx="255212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42,7%</a:t>
            </a:r>
          </a:p>
          <a:p>
            <a:pPr algn="ctr">
              <a:defRPr sz="3200"/>
            </a:pPr>
            <a:r>
              <a:t>Entre 16 y 20 años</a:t>
            </a:r>
          </a:p>
        </p:txBody>
      </p:sp>
      <p:sp>
        <p:nvSpPr>
          <p:cNvPr id="662" name="14 Conector recto"/>
          <p:cNvSpPr/>
          <p:nvPr/>
        </p:nvSpPr>
        <p:spPr>
          <a:xfrm flipV="1">
            <a:off x="6724051" y="447198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3" name="15 Conector recto"/>
          <p:cNvSpPr/>
          <p:nvPr/>
        </p:nvSpPr>
        <p:spPr>
          <a:xfrm>
            <a:off x="5486387" y="4471980"/>
            <a:ext cx="1237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4" name="18 Conector recto"/>
          <p:cNvSpPr/>
          <p:nvPr/>
        </p:nvSpPr>
        <p:spPr>
          <a:xfrm flipV="1">
            <a:off x="7424677" y="3712955"/>
            <a:ext cx="1252" cy="101513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5" name="19 Conector recto"/>
          <p:cNvSpPr/>
          <p:nvPr/>
        </p:nvSpPr>
        <p:spPr>
          <a:xfrm>
            <a:off x="7425934" y="3712953"/>
            <a:ext cx="4613110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6" name="25 Conector recto"/>
          <p:cNvSpPr/>
          <p:nvPr/>
        </p:nvSpPr>
        <p:spPr>
          <a:xfrm flipV="1">
            <a:off x="7762224" y="4501808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7" name="26 Conector recto"/>
          <p:cNvSpPr/>
          <p:nvPr/>
        </p:nvSpPr>
        <p:spPr>
          <a:xfrm>
            <a:off x="7763474" y="4500557"/>
            <a:ext cx="360047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8" name="29 Conector recto"/>
          <p:cNvSpPr/>
          <p:nvPr/>
        </p:nvSpPr>
        <p:spPr>
          <a:xfrm flipV="1">
            <a:off x="12876601" y="704694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9" name="30 Conector recto"/>
          <p:cNvSpPr/>
          <p:nvPr/>
        </p:nvSpPr>
        <p:spPr>
          <a:xfrm>
            <a:off x="10751319" y="7034438"/>
            <a:ext cx="2125282" cy="1500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0" name="34 Conector recto"/>
          <p:cNvSpPr/>
          <p:nvPr/>
        </p:nvSpPr>
        <p:spPr>
          <a:xfrm>
            <a:off x="4050486" y="6300794"/>
            <a:ext cx="1221589" cy="2857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1" name="37 Conector recto"/>
          <p:cNvSpPr/>
          <p:nvPr/>
        </p:nvSpPr>
        <p:spPr>
          <a:xfrm flipV="1">
            <a:off x="3600476" y="855109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2" name="38 Conector recto"/>
          <p:cNvSpPr/>
          <p:nvPr/>
        </p:nvSpPr>
        <p:spPr>
          <a:xfrm>
            <a:off x="3600424" y="8551092"/>
            <a:ext cx="157520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4" name="7 Marcador de contenido"/>
          <p:cNvGraphicFramePr/>
          <p:nvPr/>
        </p:nvGraphicFramePr>
        <p:xfrm>
          <a:off x="5506913" y="5000609"/>
          <a:ext cx="5525761" cy="552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75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67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677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recibiste o diste caricias íntimas en el cuerpo, pecho o genitales? </a:t>
            </a:r>
          </a:p>
        </p:txBody>
      </p:sp>
      <p:sp>
        <p:nvSpPr>
          <p:cNvPr id="678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679" name="8 Conector recto"/>
          <p:cNvSpPr/>
          <p:nvPr/>
        </p:nvSpPr>
        <p:spPr>
          <a:xfrm flipV="1">
            <a:off x="8038052" y="4516330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0" name="9 Conector recto"/>
          <p:cNvSpPr/>
          <p:nvPr/>
        </p:nvSpPr>
        <p:spPr>
          <a:xfrm>
            <a:off x="5112668" y="4516325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1" name="13 Conector recto"/>
          <p:cNvSpPr/>
          <p:nvPr/>
        </p:nvSpPr>
        <p:spPr>
          <a:xfrm>
            <a:off x="3375398" y="7763488"/>
            <a:ext cx="202526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2" name="16 CuadroTexto"/>
          <p:cNvSpPr txBox="1"/>
          <p:nvPr/>
        </p:nvSpPr>
        <p:spPr>
          <a:xfrm>
            <a:off x="1575182" y="7203526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96,5%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683" name="17 CuadroTexto"/>
          <p:cNvSpPr txBox="1"/>
          <p:nvPr/>
        </p:nvSpPr>
        <p:spPr>
          <a:xfrm>
            <a:off x="3375398" y="4004321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3,5%</a:t>
            </a:r>
          </a:p>
          <a:p>
            <a:pPr algn="ctr">
              <a:defRPr sz="3200"/>
            </a:pPr>
            <a:r>
              <a:t>No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9" name="7 Marcador de contenido"/>
          <p:cNvGraphicFramePr/>
          <p:nvPr/>
        </p:nvGraphicFramePr>
        <p:xfrm>
          <a:off x="5629558" y="4290012"/>
          <a:ext cx="5707296" cy="570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0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71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712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¿Qué relación tenías con el primer hombre que tuviste sexo?</a:t>
            </a:r>
          </a:p>
        </p:txBody>
      </p:sp>
      <p:sp>
        <p:nvSpPr>
          <p:cNvPr id="713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Vida sexual y amorosa</a:t>
            </a:r>
          </a:p>
        </p:txBody>
      </p:sp>
      <p:sp>
        <p:nvSpPr>
          <p:cNvPr id="714" name="8 Conector recto"/>
          <p:cNvSpPr/>
          <p:nvPr/>
        </p:nvSpPr>
        <p:spPr>
          <a:xfrm>
            <a:off x="4556750" y="5391801"/>
            <a:ext cx="168772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5" name="10 Conector recto"/>
          <p:cNvSpPr/>
          <p:nvPr/>
        </p:nvSpPr>
        <p:spPr>
          <a:xfrm>
            <a:off x="2437995" y="4395542"/>
            <a:ext cx="506316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6" name="11 Conector recto"/>
          <p:cNvSpPr/>
          <p:nvPr/>
        </p:nvSpPr>
        <p:spPr>
          <a:xfrm>
            <a:off x="3825454" y="7391276"/>
            <a:ext cx="1800240" cy="250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7" name="15 Conector recto"/>
          <p:cNvSpPr/>
          <p:nvPr/>
        </p:nvSpPr>
        <p:spPr>
          <a:xfrm flipV="1">
            <a:off x="10913889" y="5622978"/>
            <a:ext cx="1052983" cy="676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8" name="16 Conector recto"/>
          <p:cNvSpPr/>
          <p:nvPr/>
        </p:nvSpPr>
        <p:spPr>
          <a:xfrm flipV="1">
            <a:off x="8325997" y="3781762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9" name="17 Conector recto"/>
          <p:cNvSpPr/>
          <p:nvPr/>
        </p:nvSpPr>
        <p:spPr>
          <a:xfrm>
            <a:off x="8325998" y="3781761"/>
            <a:ext cx="3262982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20" name="22 CuadroTexto"/>
          <p:cNvSpPr txBox="1"/>
          <p:nvPr/>
        </p:nvSpPr>
        <p:spPr>
          <a:xfrm>
            <a:off x="318691" y="4045618"/>
            <a:ext cx="2993777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3,3%</a:t>
            </a:r>
          </a:p>
          <a:p>
            <a:pPr algn="ctr">
              <a:defRPr sz="3200"/>
            </a:pPr>
            <a:r>
              <a:rPr dirty="0"/>
              <a:t>Nunca he tenido sexo con un hombre</a:t>
            </a:r>
          </a:p>
        </p:txBody>
      </p:sp>
      <p:sp>
        <p:nvSpPr>
          <p:cNvPr id="721" name="26 CuadroTexto"/>
          <p:cNvSpPr txBox="1"/>
          <p:nvPr/>
        </p:nvSpPr>
        <p:spPr>
          <a:xfrm>
            <a:off x="2771743" y="5114923"/>
            <a:ext cx="278608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9%</a:t>
            </a:r>
          </a:p>
          <a:p>
            <a:pPr algn="ctr">
              <a:defRPr sz="3200"/>
            </a:pPr>
            <a:r>
              <a:t>Era un andante con ventaja</a:t>
            </a:r>
          </a:p>
        </p:txBody>
      </p:sp>
      <p:sp>
        <p:nvSpPr>
          <p:cNvPr id="722" name="27 CuadroTexto"/>
          <p:cNvSpPr txBox="1"/>
          <p:nvPr/>
        </p:nvSpPr>
        <p:spPr>
          <a:xfrm>
            <a:off x="1985924" y="7028728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14,1%</a:t>
            </a:r>
          </a:p>
          <a:p>
            <a:pPr algn="ctr">
              <a:defRPr sz="3200"/>
            </a:pPr>
            <a:r>
              <a:t>Era un conocido</a:t>
            </a:r>
          </a:p>
        </p:txBody>
      </p:sp>
      <p:sp>
        <p:nvSpPr>
          <p:cNvPr id="723" name="28 CuadroTexto"/>
          <p:cNvSpPr txBox="1"/>
          <p:nvPr/>
        </p:nvSpPr>
        <p:spPr>
          <a:xfrm>
            <a:off x="11354461" y="5282934"/>
            <a:ext cx="281282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25,9%</a:t>
            </a:r>
          </a:p>
          <a:p>
            <a:pPr algn="ctr">
              <a:defRPr sz="3200"/>
            </a:pPr>
            <a:r>
              <a:t>Era mi pareja, pololo o novio</a:t>
            </a:r>
          </a:p>
        </p:txBody>
      </p:sp>
      <p:sp>
        <p:nvSpPr>
          <p:cNvPr id="724" name="29 CuadroTexto"/>
          <p:cNvSpPr txBox="1"/>
          <p:nvPr/>
        </p:nvSpPr>
        <p:spPr>
          <a:xfrm>
            <a:off x="10913889" y="3445400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4,8%</a:t>
            </a:r>
          </a:p>
          <a:p>
            <a:pPr algn="ctr">
              <a:defRPr sz="3200"/>
            </a:pPr>
            <a:r>
              <a:t>Otro</a:t>
            </a:r>
          </a:p>
        </p:txBody>
      </p:sp>
      <p:sp>
        <p:nvSpPr>
          <p:cNvPr id="725" name="30 Conector recto"/>
          <p:cNvSpPr/>
          <p:nvPr/>
        </p:nvSpPr>
        <p:spPr>
          <a:xfrm>
            <a:off x="10883299" y="8881289"/>
            <a:ext cx="1237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26" name="31 CuadroTexto"/>
          <p:cNvSpPr txBox="1"/>
          <p:nvPr/>
        </p:nvSpPr>
        <p:spPr>
          <a:xfrm>
            <a:off x="11445820" y="8543745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23,2%</a:t>
            </a:r>
          </a:p>
          <a:p>
            <a:pPr algn="ctr">
              <a:defRPr sz="3200"/>
            </a:pPr>
            <a:r>
              <a:t>Era un amigo</a:t>
            </a:r>
          </a:p>
        </p:txBody>
      </p:sp>
      <p:sp>
        <p:nvSpPr>
          <p:cNvPr id="727" name="32 Conector recto"/>
          <p:cNvSpPr/>
          <p:nvPr/>
        </p:nvSpPr>
        <p:spPr>
          <a:xfrm>
            <a:off x="4725575" y="9307885"/>
            <a:ext cx="1800240" cy="250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28" name="33 CuadroTexto"/>
          <p:cNvSpPr txBox="1"/>
          <p:nvPr/>
        </p:nvSpPr>
        <p:spPr>
          <a:xfrm>
            <a:off x="2225245" y="9022132"/>
            <a:ext cx="3714776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19,7%</a:t>
            </a:r>
          </a:p>
          <a:p>
            <a:pPr algn="ctr">
              <a:defRPr sz="3200"/>
            </a:pPr>
            <a:r>
              <a:t>Era alguien que veía por primera vez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16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6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9" name="8 Marcador de contenido"/>
          <p:cNvGraphicFramePr/>
          <p:nvPr/>
        </p:nvGraphicFramePr>
        <p:xfrm>
          <a:off x="5544299" y="4208452"/>
          <a:ext cx="5784856" cy="578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0" name="12 Conector recto"/>
          <p:cNvSpPr/>
          <p:nvPr/>
        </p:nvSpPr>
        <p:spPr>
          <a:xfrm flipH="1" flipV="1">
            <a:off x="4557640" y="6329344"/>
            <a:ext cx="1139210" cy="214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1" name="9 CuadroTexto"/>
          <p:cNvSpPr txBox="1"/>
          <p:nvPr/>
        </p:nvSpPr>
        <p:spPr>
          <a:xfrm>
            <a:off x="2914619" y="3614725"/>
            <a:ext cx="236281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1.7</a:t>
            </a:r>
            <a:r>
              <a:rPr dirty="0" smtClean="0"/>
              <a:t>%</a:t>
            </a:r>
            <a:endParaRPr dirty="0"/>
          </a:p>
          <a:p>
            <a:pPr algn="ctr">
              <a:defRPr sz="3200" b="1"/>
            </a:pPr>
            <a:r>
              <a:rPr lang="es-ES_tradnl" dirty="0" smtClean="0"/>
              <a:t>Sí</a:t>
            </a:r>
            <a:endParaRPr dirty="0"/>
          </a:p>
        </p:txBody>
      </p:sp>
      <p:sp>
        <p:nvSpPr>
          <p:cNvPr id="172" name="10 CuadroTexto"/>
          <p:cNvSpPr txBox="1"/>
          <p:nvPr/>
        </p:nvSpPr>
        <p:spPr>
          <a:xfrm>
            <a:off x="2414553" y="6043617"/>
            <a:ext cx="292538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98,3</a:t>
            </a:r>
            <a:r>
              <a:rPr dirty="0" smtClean="0"/>
              <a:t>%</a:t>
            </a:r>
            <a:endParaRPr dirty="0"/>
          </a:p>
          <a:p>
            <a:pPr algn="ctr">
              <a:defRPr sz="3200" b="1"/>
            </a:pPr>
            <a:r>
              <a:rPr lang="es-ES_tradnl" dirty="0" smtClean="0"/>
              <a:t>No</a:t>
            </a:r>
            <a:endParaRPr dirty="0"/>
          </a:p>
        </p:txBody>
      </p:sp>
      <p:sp>
        <p:nvSpPr>
          <p:cNvPr id="173" name="1 Conector recto"/>
          <p:cNvSpPr/>
          <p:nvPr/>
        </p:nvSpPr>
        <p:spPr>
          <a:xfrm flipV="1">
            <a:off x="8259763" y="3901577"/>
            <a:ext cx="2387" cy="28954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4" name="2 Conector recto"/>
          <p:cNvSpPr/>
          <p:nvPr/>
        </p:nvSpPr>
        <p:spPr>
          <a:xfrm flipH="1" flipV="1">
            <a:off x="4843445" y="3900477"/>
            <a:ext cx="3417511" cy="214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5" name="12 CuadroTexto"/>
          <p:cNvSpPr txBox="1"/>
          <p:nvPr/>
        </p:nvSpPr>
        <p:spPr>
          <a:xfrm>
            <a:off x="1271546" y="2543155"/>
            <a:ext cx="2857521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¿Eres trans?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3 CuadroTexto"/>
          <p:cNvSpPr txBox="1"/>
          <p:nvPr/>
        </p:nvSpPr>
        <p:spPr>
          <a:xfrm>
            <a:off x="675043" y="2027212"/>
            <a:ext cx="13051723" cy="473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46" tIns="66846" rIns="66846" bIns="66846">
            <a:spAutoFit/>
          </a:bodyPr>
          <a:lstStyle>
            <a:lvl1pPr defTabSz="1208298">
              <a:defRPr sz="22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" y="3176"/>
            <a:ext cx="5738207" cy="2542360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5 CuadroTexto"/>
          <p:cNvSpPr txBox="1"/>
          <p:nvPr/>
        </p:nvSpPr>
        <p:spPr>
          <a:xfrm>
            <a:off x="954672" y="2603099"/>
            <a:ext cx="11719994" cy="565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46" tIns="66846" rIns="66846" bIns="66846">
            <a:spAutoFit/>
          </a:bodyPr>
          <a:lstStyle>
            <a:lvl1pPr algn="l" defTabSz="1208298">
              <a:defRPr sz="2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¿A qué edad tuviste tu primera relación sexual con un hombre?</a:t>
            </a:r>
          </a:p>
        </p:txBody>
      </p:sp>
      <p:sp>
        <p:nvSpPr>
          <p:cNvPr id="131" name="6 CuadroTexto"/>
          <p:cNvSpPr txBox="1"/>
          <p:nvPr/>
        </p:nvSpPr>
        <p:spPr>
          <a:xfrm>
            <a:off x="5400612" y="790276"/>
            <a:ext cx="9001188" cy="535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46" tIns="66846" rIns="66846" bIns="66846">
            <a:spAutoFit/>
          </a:bodyPr>
          <a:lstStyle>
            <a:lvl1pPr defTabSz="1208298">
              <a:defRPr sz="26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Vida sexual y amorosa</a:t>
            </a:r>
          </a:p>
        </p:txBody>
      </p:sp>
      <p:graphicFrame>
        <p:nvGraphicFramePr>
          <p:cNvPr id="132" name="8 Marcador de contenido"/>
          <p:cNvGraphicFramePr/>
          <p:nvPr>
            <p:extLst>
              <p:ext uri="{D42A27DB-BD31-4B8C-83A1-F6EECF244321}">
                <p14:modId xmlns:p14="http://schemas.microsoft.com/office/powerpoint/2010/main" val="2444487314"/>
              </p:ext>
            </p:extLst>
          </p:nvPr>
        </p:nvGraphicFramePr>
        <p:xfrm>
          <a:off x="3212073" y="3934838"/>
          <a:ext cx="8701172" cy="564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4949252"/>
      </p:ext>
    </p:extLst>
  </p:cSld>
  <p:clrMapOvr>
    <a:masterClrMapping/>
  </p:clrMapOvr>
  <p:transition xmlns:p14="http://schemas.microsoft.com/office/powerpoint/2010/main"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" name="7 Marcador de contenido"/>
          <p:cNvGraphicFramePr/>
          <p:nvPr/>
        </p:nvGraphicFramePr>
        <p:xfrm>
          <a:off x="5433244" y="4400634"/>
          <a:ext cx="6235618" cy="6235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3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73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733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¿En qué lugar tuviste tu primera relación sexual con un hombre?</a:t>
            </a:r>
          </a:p>
        </p:txBody>
      </p:sp>
      <p:sp>
        <p:nvSpPr>
          <p:cNvPr id="73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Vida sexual y amorosa</a:t>
            </a:r>
          </a:p>
        </p:txBody>
      </p:sp>
      <p:sp>
        <p:nvSpPr>
          <p:cNvPr id="735" name="9 Conector recto"/>
          <p:cNvSpPr/>
          <p:nvPr/>
        </p:nvSpPr>
        <p:spPr>
          <a:xfrm flipV="1">
            <a:off x="12489097" y="457307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6" name="10 Conector recto"/>
          <p:cNvSpPr/>
          <p:nvPr/>
        </p:nvSpPr>
        <p:spPr>
          <a:xfrm>
            <a:off x="9226167" y="4573080"/>
            <a:ext cx="3262982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7" name="11 Conector recto"/>
          <p:cNvSpPr/>
          <p:nvPr/>
        </p:nvSpPr>
        <p:spPr>
          <a:xfrm flipV="1">
            <a:off x="12826642" y="997379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8" name="12 Conector recto"/>
          <p:cNvSpPr/>
          <p:nvPr/>
        </p:nvSpPr>
        <p:spPr>
          <a:xfrm>
            <a:off x="9563713" y="10423852"/>
            <a:ext cx="3262982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9" name="16 Conector recto"/>
          <p:cNvSpPr/>
          <p:nvPr/>
        </p:nvSpPr>
        <p:spPr>
          <a:xfrm flipV="1">
            <a:off x="7313414" y="4163012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0" name="17 Conector recto"/>
          <p:cNvSpPr/>
          <p:nvPr/>
        </p:nvSpPr>
        <p:spPr>
          <a:xfrm>
            <a:off x="5063118" y="4163012"/>
            <a:ext cx="2250348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1" name="20 Conector recto"/>
          <p:cNvSpPr/>
          <p:nvPr/>
        </p:nvSpPr>
        <p:spPr>
          <a:xfrm>
            <a:off x="4200504" y="6400806"/>
            <a:ext cx="1462744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2" name="25 Conector recto"/>
          <p:cNvSpPr/>
          <p:nvPr/>
        </p:nvSpPr>
        <p:spPr>
          <a:xfrm flipV="1">
            <a:off x="1912702" y="5063130"/>
            <a:ext cx="4050586" cy="3999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3" name="29 Conector recto"/>
          <p:cNvSpPr/>
          <p:nvPr/>
        </p:nvSpPr>
        <p:spPr>
          <a:xfrm flipV="1">
            <a:off x="2137730" y="7884880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4" name="30 Conector recto"/>
          <p:cNvSpPr/>
          <p:nvPr/>
        </p:nvSpPr>
        <p:spPr>
          <a:xfrm>
            <a:off x="2137731" y="7884879"/>
            <a:ext cx="3262982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5" name="33 Conector recto"/>
          <p:cNvSpPr/>
          <p:nvPr/>
        </p:nvSpPr>
        <p:spPr>
          <a:xfrm>
            <a:off x="4271941" y="9329764"/>
            <a:ext cx="1643075" cy="158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6" name="35 CuadroTexto"/>
          <p:cNvSpPr txBox="1"/>
          <p:nvPr/>
        </p:nvSpPr>
        <p:spPr>
          <a:xfrm>
            <a:off x="11251434" y="5135653"/>
            <a:ext cx="292538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40,5%</a:t>
            </a:r>
          </a:p>
          <a:p>
            <a:pPr algn="ctr">
              <a:defRPr sz="3200"/>
            </a:pPr>
            <a:r>
              <a:t>La casa del otro</a:t>
            </a:r>
          </a:p>
        </p:txBody>
      </p:sp>
      <p:sp>
        <p:nvSpPr>
          <p:cNvPr id="747" name="36 CuadroTexto"/>
          <p:cNvSpPr txBox="1"/>
          <p:nvPr/>
        </p:nvSpPr>
        <p:spPr>
          <a:xfrm>
            <a:off x="11476463" y="8848642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22,2%</a:t>
            </a:r>
          </a:p>
          <a:p>
            <a:pPr algn="ctr">
              <a:defRPr sz="3200"/>
            </a:pPr>
            <a:r>
              <a:t>Mi casa</a:t>
            </a:r>
          </a:p>
        </p:txBody>
      </p:sp>
      <p:sp>
        <p:nvSpPr>
          <p:cNvPr id="748" name="37 CuadroTexto"/>
          <p:cNvSpPr txBox="1"/>
          <p:nvPr/>
        </p:nvSpPr>
        <p:spPr>
          <a:xfrm>
            <a:off x="2557429" y="9044013"/>
            <a:ext cx="247527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8,8%</a:t>
            </a:r>
          </a:p>
          <a:p>
            <a:pPr algn="ctr">
              <a:defRPr sz="3200"/>
            </a:pPr>
            <a:r>
              <a:rPr dirty="0"/>
              <a:t>Casa de familiares</a:t>
            </a:r>
          </a:p>
        </p:txBody>
      </p:sp>
      <p:sp>
        <p:nvSpPr>
          <p:cNvPr id="749" name="38 CuadroTexto"/>
          <p:cNvSpPr txBox="1"/>
          <p:nvPr/>
        </p:nvSpPr>
        <p:spPr>
          <a:xfrm>
            <a:off x="936809" y="8261316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8,1%</a:t>
            </a:r>
          </a:p>
          <a:p>
            <a:pPr algn="ctr">
              <a:defRPr sz="3200"/>
            </a:pPr>
            <a:r>
              <a:t>Al aire libre</a:t>
            </a:r>
          </a:p>
        </p:txBody>
      </p:sp>
      <p:sp>
        <p:nvSpPr>
          <p:cNvPr id="750" name="39 CuadroTexto"/>
          <p:cNvSpPr txBox="1"/>
          <p:nvPr/>
        </p:nvSpPr>
        <p:spPr>
          <a:xfrm>
            <a:off x="2137731" y="6188280"/>
            <a:ext cx="3150417" cy="1505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2900" b="1"/>
            </a:pPr>
            <a:r>
              <a:t>4,4%</a:t>
            </a:r>
          </a:p>
          <a:p>
            <a:pPr algn="ctr">
              <a:defRPr sz="2900"/>
            </a:pPr>
            <a:r>
              <a:t>En la casa de otras personas</a:t>
            </a:r>
          </a:p>
        </p:txBody>
      </p:sp>
      <p:sp>
        <p:nvSpPr>
          <p:cNvPr id="751" name="40 CuadroTexto"/>
          <p:cNvSpPr txBox="1"/>
          <p:nvPr/>
        </p:nvSpPr>
        <p:spPr>
          <a:xfrm>
            <a:off x="-1" y="4725585"/>
            <a:ext cx="3128936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3%</a:t>
            </a:r>
          </a:p>
          <a:p>
            <a:pPr algn="ctr">
              <a:defRPr sz="3200"/>
            </a:pPr>
            <a:r>
              <a:t>Fuera de una casa, pero en un lugar cerrado</a:t>
            </a:r>
          </a:p>
        </p:txBody>
      </p:sp>
      <p:sp>
        <p:nvSpPr>
          <p:cNvPr id="752" name="42 CuadroTexto"/>
          <p:cNvSpPr txBox="1"/>
          <p:nvPr/>
        </p:nvSpPr>
        <p:spPr>
          <a:xfrm>
            <a:off x="3557561" y="3825466"/>
            <a:ext cx="195556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13%</a:t>
            </a:r>
          </a:p>
          <a:p>
            <a:pPr algn="ctr">
              <a:defRPr sz="3200"/>
            </a:pPr>
            <a:r>
              <a:t>Otro lugar</a:t>
            </a:r>
          </a:p>
        </p:txBody>
      </p:sp>
      <p:sp>
        <p:nvSpPr>
          <p:cNvPr id="753" name="44 Conector recto"/>
          <p:cNvSpPr/>
          <p:nvPr/>
        </p:nvSpPr>
        <p:spPr>
          <a:xfrm flipV="1">
            <a:off x="5961986" y="5064381"/>
            <a:ext cx="2502" cy="67634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5" name="7 Marcador de contenido"/>
          <p:cNvGraphicFramePr/>
          <p:nvPr/>
        </p:nvGraphicFramePr>
        <p:xfrm>
          <a:off x="4463104" y="3540509"/>
          <a:ext cx="6567505" cy="656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56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75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758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¿Con cuántos hombres has tenido relaciones sexuales a lo largo de tu vida?</a:t>
            </a:r>
          </a:p>
        </p:txBody>
      </p:sp>
      <p:sp>
        <p:nvSpPr>
          <p:cNvPr id="759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760" name="8 Conector recto"/>
          <p:cNvSpPr/>
          <p:nvPr/>
        </p:nvSpPr>
        <p:spPr>
          <a:xfrm flipV="1">
            <a:off x="12039038" y="374728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1" name="9 Conector recto"/>
          <p:cNvSpPr/>
          <p:nvPr/>
        </p:nvSpPr>
        <p:spPr>
          <a:xfrm>
            <a:off x="8776109" y="3747291"/>
            <a:ext cx="3262982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2" name="10 Conector recto"/>
          <p:cNvSpPr/>
          <p:nvPr/>
        </p:nvSpPr>
        <p:spPr>
          <a:xfrm flipV="1">
            <a:off x="12939157" y="633513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3" name="11 Conector recto"/>
          <p:cNvSpPr/>
          <p:nvPr/>
        </p:nvSpPr>
        <p:spPr>
          <a:xfrm>
            <a:off x="10913889" y="6335131"/>
            <a:ext cx="2025319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4" name="15 Conector recto"/>
          <p:cNvSpPr/>
          <p:nvPr/>
        </p:nvSpPr>
        <p:spPr>
          <a:xfrm>
            <a:off x="9573101" y="9655005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5" name="16 Conector recto"/>
          <p:cNvSpPr/>
          <p:nvPr/>
        </p:nvSpPr>
        <p:spPr>
          <a:xfrm flipV="1">
            <a:off x="2771742" y="397191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6" name="17 Conector recto"/>
          <p:cNvSpPr/>
          <p:nvPr/>
        </p:nvSpPr>
        <p:spPr>
          <a:xfrm>
            <a:off x="2771743" y="3971914"/>
            <a:ext cx="3262983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7" name="20 Conector recto"/>
          <p:cNvSpPr/>
          <p:nvPr/>
        </p:nvSpPr>
        <p:spPr>
          <a:xfrm flipV="1">
            <a:off x="2414554" y="8115319"/>
            <a:ext cx="2502" cy="82319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8" name="21 Conector recto"/>
          <p:cNvSpPr/>
          <p:nvPr/>
        </p:nvSpPr>
        <p:spPr>
          <a:xfrm>
            <a:off x="2414553" y="8901137"/>
            <a:ext cx="2714646" cy="158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69" name="26 CuadroTexto"/>
          <p:cNvSpPr txBox="1"/>
          <p:nvPr/>
        </p:nvSpPr>
        <p:spPr>
          <a:xfrm>
            <a:off x="842918" y="9186888"/>
            <a:ext cx="278965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7,</a:t>
            </a:r>
            <a:r>
              <a:rPr lang="es-ES_tradnl" dirty="0" smtClean="0"/>
              <a:t>6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Entre 21 y </a:t>
            </a:r>
            <a:r>
              <a:rPr lang="es-ES_tradnl" dirty="0" smtClean="0"/>
              <a:t>29</a:t>
            </a:r>
            <a:endParaRPr dirty="0"/>
          </a:p>
        </p:txBody>
      </p:sp>
      <p:sp>
        <p:nvSpPr>
          <p:cNvPr id="770" name="27 CuadroTexto"/>
          <p:cNvSpPr txBox="1"/>
          <p:nvPr/>
        </p:nvSpPr>
        <p:spPr>
          <a:xfrm>
            <a:off x="557165" y="6043617"/>
            <a:ext cx="3679058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3,</a:t>
            </a:r>
            <a:r>
              <a:rPr lang="es-ES_tradnl" dirty="0" smtClean="0"/>
              <a:t>3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Nunca he tenido relaciones sexuales con hombres</a:t>
            </a:r>
          </a:p>
        </p:txBody>
      </p:sp>
      <p:sp>
        <p:nvSpPr>
          <p:cNvPr id="771" name="28 CuadroTexto"/>
          <p:cNvSpPr txBox="1"/>
          <p:nvPr/>
        </p:nvSpPr>
        <p:spPr>
          <a:xfrm>
            <a:off x="1534079" y="4534487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34,4%</a:t>
            </a:r>
          </a:p>
          <a:p>
            <a:pPr algn="ctr">
              <a:defRPr sz="3200"/>
            </a:pPr>
            <a:r>
              <a:rPr dirty="0"/>
              <a:t>Más de </a:t>
            </a:r>
            <a:r>
              <a:rPr dirty="0" smtClean="0"/>
              <a:t>3</a:t>
            </a:r>
            <a:r>
              <a:rPr lang="es-ES_tradnl" dirty="0"/>
              <a:t>0</a:t>
            </a:r>
            <a:endParaRPr dirty="0"/>
          </a:p>
        </p:txBody>
      </p:sp>
      <p:sp>
        <p:nvSpPr>
          <p:cNvPr id="772" name="29 CuadroTexto"/>
          <p:cNvSpPr txBox="1"/>
          <p:nvPr/>
        </p:nvSpPr>
        <p:spPr>
          <a:xfrm>
            <a:off x="10913889" y="4197348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21,5%</a:t>
            </a:r>
          </a:p>
          <a:p>
            <a:pPr algn="ctr">
              <a:defRPr sz="3200"/>
            </a:pPr>
            <a:r>
              <a:t>Entre 2 y 5</a:t>
            </a:r>
          </a:p>
        </p:txBody>
      </p:sp>
      <p:sp>
        <p:nvSpPr>
          <p:cNvPr id="773" name="30 CuadroTexto"/>
          <p:cNvSpPr txBox="1"/>
          <p:nvPr/>
        </p:nvSpPr>
        <p:spPr>
          <a:xfrm>
            <a:off x="11630055" y="6757996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17,5%</a:t>
            </a:r>
          </a:p>
          <a:p>
            <a:pPr algn="ctr">
              <a:defRPr sz="3200"/>
            </a:pPr>
            <a:r>
              <a:t>Entre 6 y 10</a:t>
            </a:r>
          </a:p>
        </p:txBody>
      </p:sp>
      <p:sp>
        <p:nvSpPr>
          <p:cNvPr id="774" name="31 CuadroTexto"/>
          <p:cNvSpPr txBox="1"/>
          <p:nvPr/>
        </p:nvSpPr>
        <p:spPr>
          <a:xfrm>
            <a:off x="10923281" y="9170609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15,7%</a:t>
            </a:r>
          </a:p>
          <a:p>
            <a:pPr algn="ctr">
              <a:defRPr sz="3200"/>
            </a:pPr>
            <a:r>
              <a:t>Entre 11 y 20</a:t>
            </a:r>
          </a:p>
        </p:txBody>
      </p:sp>
      <p:sp>
        <p:nvSpPr>
          <p:cNvPr id="775" name="37 Conector recto"/>
          <p:cNvSpPr/>
          <p:nvPr/>
        </p:nvSpPr>
        <p:spPr>
          <a:xfrm>
            <a:off x="2925335" y="9563726"/>
            <a:ext cx="2925438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7" name="7 Marcador de contenido"/>
          <p:cNvGraphicFramePr/>
          <p:nvPr/>
        </p:nvGraphicFramePr>
        <p:xfrm>
          <a:off x="4553125" y="4553141"/>
          <a:ext cx="6083110" cy="608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8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77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780" name="5 CuadroTexto"/>
          <p:cNvSpPr txBox="1"/>
          <p:nvPr/>
        </p:nvSpPr>
        <p:spPr>
          <a:xfrm>
            <a:off x="900068" y="2587804"/>
            <a:ext cx="11589030" cy="1089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¿Con cuántas mujeres has tenido relaciones </a:t>
            </a:r>
            <a:r>
              <a:rPr lang="es-ES_tradnl" dirty="0" smtClean="0"/>
              <a:t>sexuales </a:t>
            </a:r>
            <a:r>
              <a:rPr dirty="0" smtClean="0"/>
              <a:t>a </a:t>
            </a:r>
            <a:r>
              <a:rPr dirty="0"/>
              <a:t>lo largo de tu vida?</a:t>
            </a:r>
          </a:p>
        </p:txBody>
      </p:sp>
      <p:sp>
        <p:nvSpPr>
          <p:cNvPr id="781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782" name="8 Conector recto"/>
          <p:cNvSpPr/>
          <p:nvPr/>
        </p:nvSpPr>
        <p:spPr>
          <a:xfrm>
            <a:off x="3264615" y="8134588"/>
            <a:ext cx="1350230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3" name="12 Conector recto"/>
          <p:cNvSpPr/>
          <p:nvPr/>
        </p:nvSpPr>
        <p:spPr>
          <a:xfrm flipV="1">
            <a:off x="7558089" y="4043356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4" name="13 Conector recto"/>
          <p:cNvSpPr/>
          <p:nvPr/>
        </p:nvSpPr>
        <p:spPr>
          <a:xfrm>
            <a:off x="7558089" y="4043352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5" name="14 Conector recto"/>
          <p:cNvSpPr/>
          <p:nvPr/>
        </p:nvSpPr>
        <p:spPr>
          <a:xfrm flipV="1">
            <a:off x="7247870" y="4187477"/>
            <a:ext cx="2502" cy="33879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6" name="15 Conector recto"/>
          <p:cNvSpPr/>
          <p:nvPr/>
        </p:nvSpPr>
        <p:spPr>
          <a:xfrm>
            <a:off x="3986189" y="4186228"/>
            <a:ext cx="3262983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7" name="16 Conector recto"/>
          <p:cNvSpPr/>
          <p:nvPr/>
        </p:nvSpPr>
        <p:spPr>
          <a:xfrm flipV="1">
            <a:off x="1914487" y="561499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8" name="17 Conector recto"/>
          <p:cNvSpPr/>
          <p:nvPr/>
        </p:nvSpPr>
        <p:spPr>
          <a:xfrm>
            <a:off x="1914487" y="5614989"/>
            <a:ext cx="3262983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89" name="20 Conector recto"/>
          <p:cNvSpPr/>
          <p:nvPr/>
        </p:nvSpPr>
        <p:spPr>
          <a:xfrm>
            <a:off x="10652248" y="6972234"/>
            <a:ext cx="123766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90" name="25 CuadroTexto"/>
          <p:cNvSpPr txBox="1"/>
          <p:nvPr/>
        </p:nvSpPr>
        <p:spPr>
          <a:xfrm>
            <a:off x="11104091" y="6652548"/>
            <a:ext cx="3297709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63,7%</a:t>
            </a:r>
          </a:p>
          <a:p>
            <a:pPr algn="ctr">
              <a:defRPr sz="3200"/>
            </a:pPr>
            <a:r>
              <a:t>Nunca he tenido relaciones sexuales con mujeres</a:t>
            </a:r>
          </a:p>
        </p:txBody>
      </p:sp>
      <p:sp>
        <p:nvSpPr>
          <p:cNvPr id="791" name="26 CuadroTexto"/>
          <p:cNvSpPr txBox="1"/>
          <p:nvPr/>
        </p:nvSpPr>
        <p:spPr>
          <a:xfrm>
            <a:off x="1446517" y="7750608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18,4%</a:t>
            </a:r>
          </a:p>
          <a:p>
            <a:pPr algn="ctr">
              <a:defRPr sz="3200"/>
            </a:pPr>
            <a:r>
              <a:t>Solo Una</a:t>
            </a:r>
          </a:p>
        </p:txBody>
      </p:sp>
      <p:sp>
        <p:nvSpPr>
          <p:cNvPr id="792" name="27 CuadroTexto"/>
          <p:cNvSpPr txBox="1"/>
          <p:nvPr/>
        </p:nvSpPr>
        <p:spPr>
          <a:xfrm>
            <a:off x="789339" y="6065046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15,2%</a:t>
            </a:r>
          </a:p>
          <a:p>
            <a:pPr algn="ctr">
              <a:defRPr sz="3200"/>
            </a:pPr>
            <a:r>
              <a:t>Entre 2 y 5</a:t>
            </a:r>
          </a:p>
        </p:txBody>
      </p:sp>
      <p:sp>
        <p:nvSpPr>
          <p:cNvPr id="793" name="28 CuadroTexto"/>
          <p:cNvSpPr txBox="1"/>
          <p:nvPr/>
        </p:nvSpPr>
        <p:spPr>
          <a:xfrm>
            <a:off x="2298468" y="3848682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2%</a:t>
            </a:r>
          </a:p>
          <a:p>
            <a:pPr algn="ctr">
              <a:defRPr sz="3200"/>
            </a:pPr>
            <a:r>
              <a:t>Entre 6 y 10</a:t>
            </a:r>
          </a:p>
        </p:txBody>
      </p:sp>
      <p:sp>
        <p:nvSpPr>
          <p:cNvPr id="794" name="29 CuadroTexto"/>
          <p:cNvSpPr txBox="1"/>
          <p:nvPr/>
        </p:nvSpPr>
        <p:spPr>
          <a:xfrm>
            <a:off x="10821020" y="3705807"/>
            <a:ext cx="2166359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0,7%</a:t>
            </a:r>
          </a:p>
          <a:p>
            <a:pPr algn="ctr">
              <a:defRPr sz="3200"/>
            </a:pPr>
            <a:r>
              <a:t>Más de 11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6" name="7 Marcador de contenido"/>
          <p:cNvGraphicFramePr/>
          <p:nvPr/>
        </p:nvGraphicFramePr>
        <p:xfrm>
          <a:off x="4911150" y="4403330"/>
          <a:ext cx="5144487" cy="514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9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79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799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¿En los últimos 12 meses con cuántas personas </a:t>
            </a:r>
            <a:r>
              <a:rPr lang="es-ES_tradnl" dirty="0" smtClean="0"/>
              <a:t>de tu mismo sexo </a:t>
            </a:r>
            <a:r>
              <a:rPr dirty="0" smtClean="0"/>
              <a:t>has </a:t>
            </a:r>
            <a:r>
              <a:rPr dirty="0"/>
              <a:t>tenido relaciones sexuales?</a:t>
            </a:r>
          </a:p>
        </p:txBody>
      </p:sp>
      <p:sp>
        <p:nvSpPr>
          <p:cNvPr id="80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801" name="9 CuadroTexto"/>
          <p:cNvSpPr txBox="1"/>
          <p:nvPr/>
        </p:nvSpPr>
        <p:spPr>
          <a:xfrm>
            <a:off x="10526796" y="4752981"/>
            <a:ext cx="233959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32%</a:t>
            </a:r>
          </a:p>
          <a:p>
            <a:pPr algn="ctr">
              <a:defRPr sz="3200"/>
            </a:pPr>
            <a:r>
              <a:t>1</a:t>
            </a:r>
          </a:p>
        </p:txBody>
      </p:sp>
      <p:sp>
        <p:nvSpPr>
          <p:cNvPr id="802" name="10 CuadroTexto"/>
          <p:cNvSpPr txBox="1"/>
          <p:nvPr/>
        </p:nvSpPr>
        <p:spPr>
          <a:xfrm>
            <a:off x="1687620" y="4967744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36,1%</a:t>
            </a:r>
          </a:p>
          <a:p>
            <a:pPr algn="ctr">
              <a:defRPr sz="3200"/>
            </a:pPr>
            <a:r>
              <a:t>Sobre 5</a:t>
            </a:r>
          </a:p>
        </p:txBody>
      </p:sp>
      <p:sp>
        <p:nvSpPr>
          <p:cNvPr id="803" name="12 CuadroTexto"/>
          <p:cNvSpPr txBox="1"/>
          <p:nvPr/>
        </p:nvSpPr>
        <p:spPr>
          <a:xfrm>
            <a:off x="-384722" y="7573640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7%</a:t>
            </a:r>
          </a:p>
          <a:p>
            <a:pPr algn="ctr">
              <a:defRPr sz="3200"/>
            </a:pPr>
            <a:r>
              <a:t>4</a:t>
            </a:r>
          </a:p>
        </p:txBody>
      </p:sp>
      <p:sp>
        <p:nvSpPr>
          <p:cNvPr id="804" name="13 CuadroTexto"/>
          <p:cNvSpPr txBox="1"/>
          <p:nvPr/>
        </p:nvSpPr>
        <p:spPr>
          <a:xfrm>
            <a:off x="10407754" y="6770882"/>
            <a:ext cx="212349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14%</a:t>
            </a:r>
          </a:p>
          <a:p>
            <a:pPr algn="ctr">
              <a:defRPr sz="3200"/>
            </a:pPr>
            <a:r>
              <a:t> 2</a:t>
            </a:r>
          </a:p>
        </p:txBody>
      </p:sp>
      <p:sp>
        <p:nvSpPr>
          <p:cNvPr id="805" name="15 Conector recto"/>
          <p:cNvSpPr/>
          <p:nvPr/>
        </p:nvSpPr>
        <p:spPr>
          <a:xfrm>
            <a:off x="3600374" y="5305288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6" name="18 Conector recto"/>
          <p:cNvSpPr/>
          <p:nvPr/>
        </p:nvSpPr>
        <p:spPr>
          <a:xfrm>
            <a:off x="9289132" y="5090526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7" name="19 Conector recto"/>
          <p:cNvSpPr/>
          <p:nvPr/>
        </p:nvSpPr>
        <p:spPr>
          <a:xfrm>
            <a:off x="9620150" y="8458604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8" name="20 Conector recto"/>
          <p:cNvSpPr/>
          <p:nvPr/>
        </p:nvSpPr>
        <p:spPr>
          <a:xfrm flipV="1">
            <a:off x="11420387" y="800854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9" name="23 Conector recto"/>
          <p:cNvSpPr/>
          <p:nvPr/>
        </p:nvSpPr>
        <p:spPr>
          <a:xfrm flipV="1">
            <a:off x="852891" y="858627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0" name="24 Conector recto"/>
          <p:cNvSpPr/>
          <p:nvPr/>
        </p:nvSpPr>
        <p:spPr>
          <a:xfrm>
            <a:off x="852891" y="9036332"/>
            <a:ext cx="5063170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1" name="33 Conector recto"/>
          <p:cNvSpPr/>
          <p:nvPr/>
        </p:nvSpPr>
        <p:spPr>
          <a:xfrm>
            <a:off x="7964081" y="9824942"/>
            <a:ext cx="3399869" cy="571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2" name="35 CuadroTexto"/>
          <p:cNvSpPr txBox="1"/>
          <p:nvPr/>
        </p:nvSpPr>
        <p:spPr>
          <a:xfrm>
            <a:off x="10750163" y="8539057"/>
            <a:ext cx="1857389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10,9%</a:t>
            </a:r>
          </a:p>
          <a:p>
            <a:pPr algn="ctr">
              <a:defRPr sz="3200"/>
            </a:pPr>
            <a:r>
              <a:t>3</a:t>
            </a:r>
          </a:p>
        </p:txBody>
      </p:sp>
      <p:sp>
        <p:nvSpPr>
          <p:cNvPr id="813" name="28 Conector recto"/>
          <p:cNvSpPr/>
          <p:nvPr/>
        </p:nvSpPr>
        <p:spPr>
          <a:xfrm flipH="1" flipV="1">
            <a:off x="7749767" y="9610628"/>
            <a:ext cx="214315" cy="21431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4" name="30 Conector recto"/>
          <p:cNvSpPr/>
          <p:nvPr/>
        </p:nvSpPr>
        <p:spPr>
          <a:xfrm flipH="1">
            <a:off x="11393105" y="9658980"/>
            <a:ext cx="285753" cy="16596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6" name="7 Marcador de contenido"/>
          <p:cNvGraphicFramePr/>
          <p:nvPr/>
        </p:nvGraphicFramePr>
        <p:xfrm>
          <a:off x="1344769" y="3727507"/>
          <a:ext cx="12087967" cy="5814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1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819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los últimos 12 meses ¿Qué tipo de relaciones sexuales practicaste?</a:t>
            </a:r>
          </a:p>
        </p:txBody>
      </p:sp>
      <p:sp>
        <p:nvSpPr>
          <p:cNvPr id="82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2" name="Marcador de contenido 8"/>
          <p:cNvGraphicFramePr/>
          <p:nvPr>
            <p:extLst>
              <p:ext uri="{D42A27DB-BD31-4B8C-83A1-F6EECF244321}">
                <p14:modId xmlns:p14="http://schemas.microsoft.com/office/powerpoint/2010/main" val="417921499"/>
              </p:ext>
            </p:extLst>
          </p:nvPr>
        </p:nvGraphicFramePr>
        <p:xfrm>
          <a:off x="2814042" y="3763557"/>
          <a:ext cx="10806978" cy="58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2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2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825" name="5 CuadroTexto"/>
          <p:cNvSpPr txBox="1"/>
          <p:nvPr/>
        </p:nvSpPr>
        <p:spPr>
          <a:xfrm>
            <a:off x="900068" y="2587804"/>
            <a:ext cx="12086231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¿Tuviste alguna de estas prácticas sexuales al menos una vez en tu vida?</a:t>
            </a:r>
          </a:p>
        </p:txBody>
      </p:sp>
      <p:sp>
        <p:nvSpPr>
          <p:cNvPr id="82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8" name="7 Marcador de contenido"/>
          <p:cNvGraphicFramePr/>
          <p:nvPr/>
        </p:nvGraphicFramePr>
        <p:xfrm>
          <a:off x="4609406" y="4328112"/>
          <a:ext cx="5858079" cy="5858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2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3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831" name="5 CuadroTexto"/>
          <p:cNvSpPr txBox="1"/>
          <p:nvPr/>
        </p:nvSpPr>
        <p:spPr>
          <a:xfrm>
            <a:off x="985709" y="2612709"/>
            <a:ext cx="12714179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tuviste relaciones sexuales con alguien conocido por aplicaciones o internet?</a:t>
            </a:r>
          </a:p>
        </p:txBody>
      </p:sp>
      <p:sp>
        <p:nvSpPr>
          <p:cNvPr id="83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833" name="8 CuadroTexto"/>
          <p:cNvSpPr txBox="1"/>
          <p:nvPr/>
        </p:nvSpPr>
        <p:spPr>
          <a:xfrm>
            <a:off x="11026405" y="4613071"/>
            <a:ext cx="247527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/>
              <a:t>35,9%</a:t>
            </a:r>
          </a:p>
          <a:p>
            <a:pPr algn="ctr">
              <a:defRPr sz="3200"/>
            </a:pPr>
            <a:r>
              <a:rPr dirty="0" smtClean="0"/>
              <a:t>Sí, </a:t>
            </a:r>
            <a:r>
              <a:rPr dirty="0"/>
              <a:t>algunas veces</a:t>
            </a:r>
          </a:p>
        </p:txBody>
      </p:sp>
      <p:sp>
        <p:nvSpPr>
          <p:cNvPr id="834" name="9 CuadroTexto"/>
          <p:cNvSpPr txBox="1"/>
          <p:nvPr/>
        </p:nvSpPr>
        <p:spPr>
          <a:xfrm>
            <a:off x="10058420" y="8472509"/>
            <a:ext cx="258784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28,6%</a:t>
            </a:r>
          </a:p>
          <a:p>
            <a:pPr algn="ctr">
              <a:defRPr sz="3200"/>
            </a:pPr>
            <a:r>
              <a:t>Si, muchas veces</a:t>
            </a:r>
          </a:p>
        </p:txBody>
      </p:sp>
      <p:sp>
        <p:nvSpPr>
          <p:cNvPr id="835" name="10 CuadroTexto"/>
          <p:cNvSpPr txBox="1"/>
          <p:nvPr/>
        </p:nvSpPr>
        <p:spPr>
          <a:xfrm>
            <a:off x="0" y="5175646"/>
            <a:ext cx="326288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13,5%</a:t>
            </a:r>
          </a:p>
          <a:p>
            <a:pPr algn="ctr">
              <a:defRPr sz="3200"/>
            </a:pPr>
            <a:r>
              <a:t>Sí, solo una vez</a:t>
            </a:r>
          </a:p>
        </p:txBody>
      </p:sp>
      <p:sp>
        <p:nvSpPr>
          <p:cNvPr id="836" name="11 CuadroTexto"/>
          <p:cNvSpPr txBox="1"/>
          <p:nvPr/>
        </p:nvSpPr>
        <p:spPr>
          <a:xfrm>
            <a:off x="528942" y="7522534"/>
            <a:ext cx="247527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22%</a:t>
            </a:r>
          </a:p>
          <a:p>
            <a:pPr algn="ctr">
              <a:defRPr sz="3200"/>
            </a:pPr>
            <a:r>
              <a:t>No, nunca</a:t>
            </a:r>
          </a:p>
        </p:txBody>
      </p:sp>
      <p:sp>
        <p:nvSpPr>
          <p:cNvPr id="837" name="13 Conector recto"/>
          <p:cNvSpPr/>
          <p:nvPr/>
        </p:nvSpPr>
        <p:spPr>
          <a:xfrm>
            <a:off x="2329179" y="7860080"/>
            <a:ext cx="236281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8" name="14 Conector recto"/>
          <p:cNvSpPr/>
          <p:nvPr/>
        </p:nvSpPr>
        <p:spPr>
          <a:xfrm flipV="1">
            <a:off x="1687672" y="461307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9" name="15 Conector recto"/>
          <p:cNvSpPr/>
          <p:nvPr/>
        </p:nvSpPr>
        <p:spPr>
          <a:xfrm>
            <a:off x="1687672" y="4613071"/>
            <a:ext cx="450059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0" name="17 Conector recto"/>
          <p:cNvSpPr/>
          <p:nvPr/>
        </p:nvSpPr>
        <p:spPr>
          <a:xfrm flipV="1">
            <a:off x="7485401" y="10248994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1" name="18 Conector recto"/>
          <p:cNvSpPr/>
          <p:nvPr/>
        </p:nvSpPr>
        <p:spPr>
          <a:xfrm>
            <a:off x="7486652" y="10472773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2" name="22 Conector recto"/>
          <p:cNvSpPr/>
          <p:nvPr/>
        </p:nvSpPr>
        <p:spPr>
          <a:xfrm flipV="1">
            <a:off x="11199641" y="1002271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3" name="24 Conector recto"/>
          <p:cNvSpPr/>
          <p:nvPr/>
        </p:nvSpPr>
        <p:spPr>
          <a:xfrm>
            <a:off x="9226167" y="4950616"/>
            <a:ext cx="236281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6" name="8 Marcador de contenido"/>
          <p:cNvGraphicFramePr/>
          <p:nvPr/>
        </p:nvGraphicFramePr>
        <p:xfrm>
          <a:off x="4801375" y="4622965"/>
          <a:ext cx="5181779" cy="5181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7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7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879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en tu vida tuviste relaciones sexuales bajo los efectos de alguna droga?</a:t>
            </a:r>
          </a:p>
        </p:txBody>
      </p:sp>
      <p:sp>
        <p:nvSpPr>
          <p:cNvPr id="88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881" name="15 CuadroTexto"/>
          <p:cNvSpPr txBox="1"/>
          <p:nvPr/>
        </p:nvSpPr>
        <p:spPr>
          <a:xfrm>
            <a:off x="9223350" y="4034856"/>
            <a:ext cx="3262881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7,5%</a:t>
            </a:r>
          </a:p>
          <a:p>
            <a:pPr algn="ctr">
              <a:defRPr sz="3200"/>
            </a:pPr>
            <a:r>
              <a:t>Sí, la mayoría de las veces</a:t>
            </a:r>
          </a:p>
        </p:txBody>
      </p:sp>
      <p:sp>
        <p:nvSpPr>
          <p:cNvPr id="882" name="16 Conector recto"/>
          <p:cNvSpPr/>
          <p:nvPr/>
        </p:nvSpPr>
        <p:spPr>
          <a:xfrm>
            <a:off x="6973054" y="4372400"/>
            <a:ext cx="315036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3" name="17 Conector recto"/>
          <p:cNvSpPr/>
          <p:nvPr/>
        </p:nvSpPr>
        <p:spPr>
          <a:xfrm flipV="1">
            <a:off x="6971802" y="4373651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4" name="18 CuadroTexto"/>
          <p:cNvSpPr txBox="1"/>
          <p:nvPr/>
        </p:nvSpPr>
        <p:spPr>
          <a:xfrm>
            <a:off x="1393511" y="3730693"/>
            <a:ext cx="326288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13%</a:t>
            </a:r>
          </a:p>
          <a:p>
            <a:pPr algn="ctr">
              <a:defRPr sz="3200"/>
            </a:pPr>
            <a:r>
              <a:t>Sí, solo una vez</a:t>
            </a:r>
          </a:p>
        </p:txBody>
      </p:sp>
      <p:sp>
        <p:nvSpPr>
          <p:cNvPr id="885" name="19 Conector recto"/>
          <p:cNvSpPr/>
          <p:nvPr/>
        </p:nvSpPr>
        <p:spPr>
          <a:xfrm flipV="1">
            <a:off x="2968718" y="4743328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6" name="20 Conector recto"/>
          <p:cNvSpPr/>
          <p:nvPr/>
        </p:nvSpPr>
        <p:spPr>
          <a:xfrm>
            <a:off x="2968719" y="5193386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7" name="23 CuadroTexto"/>
          <p:cNvSpPr txBox="1"/>
          <p:nvPr/>
        </p:nvSpPr>
        <p:spPr>
          <a:xfrm>
            <a:off x="812439" y="5604943"/>
            <a:ext cx="3600426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15,4%</a:t>
            </a:r>
          </a:p>
          <a:p>
            <a:pPr algn="ctr">
              <a:defRPr sz="3200"/>
            </a:pPr>
            <a:r>
              <a:t>No, pero he consumido  drogas en otros momentos</a:t>
            </a:r>
          </a:p>
        </p:txBody>
      </p:sp>
      <p:sp>
        <p:nvSpPr>
          <p:cNvPr id="888" name="24 Conector recto"/>
          <p:cNvSpPr/>
          <p:nvPr/>
        </p:nvSpPr>
        <p:spPr>
          <a:xfrm>
            <a:off x="2298299" y="8094556"/>
            <a:ext cx="258784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9" name="26 CuadroTexto"/>
          <p:cNvSpPr txBox="1"/>
          <p:nvPr/>
        </p:nvSpPr>
        <p:spPr>
          <a:xfrm>
            <a:off x="2091247" y="8326886"/>
            <a:ext cx="341111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23,9%</a:t>
            </a:r>
          </a:p>
          <a:p>
            <a:pPr algn="ctr">
              <a:defRPr sz="3200"/>
            </a:pPr>
            <a:r>
              <a:t>No y nunca he consumido drogas</a:t>
            </a:r>
          </a:p>
        </p:txBody>
      </p:sp>
      <p:sp>
        <p:nvSpPr>
          <p:cNvPr id="890" name="28 Conector recto"/>
          <p:cNvSpPr/>
          <p:nvPr/>
        </p:nvSpPr>
        <p:spPr>
          <a:xfrm>
            <a:off x="3712888" y="10236066"/>
            <a:ext cx="337544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91" name="32 Conector recto"/>
          <p:cNvSpPr/>
          <p:nvPr/>
        </p:nvSpPr>
        <p:spPr>
          <a:xfrm>
            <a:off x="10013771" y="6863368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92" name="34 Conector recto"/>
          <p:cNvSpPr/>
          <p:nvPr/>
        </p:nvSpPr>
        <p:spPr>
          <a:xfrm flipV="1">
            <a:off x="3712889" y="978600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93" name="35 CuadroTexto"/>
          <p:cNvSpPr txBox="1"/>
          <p:nvPr/>
        </p:nvSpPr>
        <p:spPr>
          <a:xfrm>
            <a:off x="10576345" y="6525823"/>
            <a:ext cx="32628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40,2%</a:t>
            </a:r>
          </a:p>
          <a:p>
            <a:pPr algn="ctr">
              <a:defRPr sz="3200"/>
            </a:pPr>
            <a:r>
              <a:t>Sí, algunas veces</a:t>
            </a:r>
          </a:p>
        </p:txBody>
      </p:sp>
      <p:sp>
        <p:nvSpPr>
          <p:cNvPr id="894" name="37 Conector recto"/>
          <p:cNvSpPr/>
          <p:nvPr/>
        </p:nvSpPr>
        <p:spPr>
          <a:xfrm flipV="1">
            <a:off x="2298299" y="7665928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95" name="19 Conector recto"/>
          <p:cNvSpPr/>
          <p:nvPr/>
        </p:nvSpPr>
        <p:spPr>
          <a:xfrm flipV="1">
            <a:off x="7087084" y="974418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7" name="8 Marcador de contenido"/>
          <p:cNvGraphicFramePr/>
          <p:nvPr/>
        </p:nvGraphicFramePr>
        <p:xfrm>
          <a:off x="4492343" y="3927569"/>
          <a:ext cx="5646502" cy="564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98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9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00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¿Consumes pornografía?</a:t>
            </a:r>
          </a:p>
        </p:txBody>
      </p:sp>
      <p:sp>
        <p:nvSpPr>
          <p:cNvPr id="901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902" name="23 CuadroTexto"/>
          <p:cNvSpPr txBox="1"/>
          <p:nvPr/>
        </p:nvSpPr>
        <p:spPr>
          <a:xfrm>
            <a:off x="9322189" y="3285309"/>
            <a:ext cx="32628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3%</a:t>
            </a:r>
          </a:p>
          <a:p>
            <a:pPr algn="ctr">
              <a:defRPr sz="3200"/>
            </a:pPr>
            <a:r>
              <a:t>Nunca</a:t>
            </a:r>
          </a:p>
        </p:txBody>
      </p:sp>
      <p:sp>
        <p:nvSpPr>
          <p:cNvPr id="903" name="24 Conector recto"/>
          <p:cNvSpPr/>
          <p:nvPr/>
        </p:nvSpPr>
        <p:spPr>
          <a:xfrm>
            <a:off x="7071893" y="3622854"/>
            <a:ext cx="315036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4" name="25 Conector recto"/>
          <p:cNvSpPr/>
          <p:nvPr/>
        </p:nvSpPr>
        <p:spPr>
          <a:xfrm flipV="1">
            <a:off x="7070642" y="3624105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5" name="26 CuadroTexto"/>
          <p:cNvSpPr txBox="1"/>
          <p:nvPr/>
        </p:nvSpPr>
        <p:spPr>
          <a:xfrm>
            <a:off x="628603" y="3829039"/>
            <a:ext cx="374866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12,8%</a:t>
            </a:r>
          </a:p>
          <a:p>
            <a:pPr algn="ctr">
              <a:defRPr sz="3200"/>
            </a:pPr>
            <a:r>
              <a:t>Sí, pero casi nunca</a:t>
            </a:r>
          </a:p>
        </p:txBody>
      </p:sp>
      <p:sp>
        <p:nvSpPr>
          <p:cNvPr id="906" name="28 Conector recto"/>
          <p:cNvSpPr/>
          <p:nvPr/>
        </p:nvSpPr>
        <p:spPr>
          <a:xfrm>
            <a:off x="3262880" y="4163012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7" name="31 CuadroTexto"/>
          <p:cNvSpPr txBox="1"/>
          <p:nvPr/>
        </p:nvSpPr>
        <p:spPr>
          <a:xfrm>
            <a:off x="1233204" y="6893221"/>
            <a:ext cx="326288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32,2%</a:t>
            </a:r>
          </a:p>
          <a:p>
            <a:pPr algn="ctr">
              <a:defRPr sz="3200"/>
            </a:pPr>
            <a:r>
              <a:t>Sí, a veces</a:t>
            </a:r>
          </a:p>
        </p:txBody>
      </p:sp>
      <p:sp>
        <p:nvSpPr>
          <p:cNvPr id="908" name="32 Conector recto"/>
          <p:cNvSpPr/>
          <p:nvPr/>
        </p:nvSpPr>
        <p:spPr>
          <a:xfrm>
            <a:off x="2808411" y="8580945"/>
            <a:ext cx="236281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9" name="33 Conector recto"/>
          <p:cNvSpPr/>
          <p:nvPr/>
        </p:nvSpPr>
        <p:spPr>
          <a:xfrm>
            <a:off x="10122393" y="6782320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10" name="34 Conector recto"/>
          <p:cNvSpPr/>
          <p:nvPr/>
        </p:nvSpPr>
        <p:spPr>
          <a:xfrm flipV="1">
            <a:off x="2808411" y="813088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11" name="35 CuadroTexto"/>
          <p:cNvSpPr txBox="1"/>
          <p:nvPr/>
        </p:nvSpPr>
        <p:spPr>
          <a:xfrm>
            <a:off x="10684968" y="6444774"/>
            <a:ext cx="382545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52%</a:t>
            </a:r>
          </a:p>
          <a:p>
            <a:pPr algn="ctr">
              <a:defRPr sz="3200"/>
            </a:pPr>
            <a:r>
              <a:t>Sí, frecuentemente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4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178" name="5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0" name="7 Gráfico"/>
          <p:cNvGraphicFramePr/>
          <p:nvPr/>
        </p:nvGraphicFramePr>
        <p:xfrm>
          <a:off x="6278035" y="4006409"/>
          <a:ext cx="5892801" cy="589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1" name="27 CuadroTexto"/>
          <p:cNvSpPr txBox="1"/>
          <p:nvPr/>
        </p:nvSpPr>
        <p:spPr>
          <a:xfrm>
            <a:off x="10611053" y="9181881"/>
            <a:ext cx="247532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28,5%</a:t>
            </a:r>
          </a:p>
          <a:p>
            <a:pPr algn="ctr">
              <a:defRPr sz="3200"/>
            </a:pPr>
            <a:r>
              <a:t>Católica</a:t>
            </a:r>
          </a:p>
        </p:txBody>
      </p:sp>
      <p:sp>
        <p:nvSpPr>
          <p:cNvPr id="182" name="28 CuadroTexto"/>
          <p:cNvSpPr txBox="1"/>
          <p:nvPr/>
        </p:nvSpPr>
        <p:spPr>
          <a:xfrm>
            <a:off x="3834665" y="7708825"/>
            <a:ext cx="28162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14,6 %</a:t>
            </a:r>
          </a:p>
          <a:p>
            <a:pPr algn="ctr">
              <a:defRPr sz="3200"/>
            </a:pPr>
            <a:r>
              <a:t>Agnóstica</a:t>
            </a:r>
          </a:p>
        </p:txBody>
      </p:sp>
      <p:sp>
        <p:nvSpPr>
          <p:cNvPr id="183" name="29 CuadroTexto"/>
          <p:cNvSpPr txBox="1"/>
          <p:nvPr/>
        </p:nvSpPr>
        <p:spPr>
          <a:xfrm>
            <a:off x="4881339" y="3212092"/>
            <a:ext cx="326293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6,4%</a:t>
            </a:r>
          </a:p>
          <a:p>
            <a:pPr algn="ctr">
              <a:defRPr sz="3200"/>
            </a:pPr>
            <a:r>
              <a:t>Evangélica</a:t>
            </a:r>
          </a:p>
        </p:txBody>
      </p:sp>
      <p:sp>
        <p:nvSpPr>
          <p:cNvPr id="184" name="32 CuadroTexto"/>
          <p:cNvSpPr txBox="1"/>
          <p:nvPr/>
        </p:nvSpPr>
        <p:spPr>
          <a:xfrm>
            <a:off x="10732987" y="4265303"/>
            <a:ext cx="347367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32,9%</a:t>
            </a:r>
          </a:p>
          <a:p>
            <a:pPr algn="ctr">
              <a:defRPr sz="3200"/>
            </a:pPr>
            <a:r>
              <a:t>Ninguna</a:t>
            </a:r>
          </a:p>
        </p:txBody>
      </p:sp>
      <p:sp>
        <p:nvSpPr>
          <p:cNvPr id="185" name="41 CuadroTexto"/>
          <p:cNvSpPr txBox="1"/>
          <p:nvPr/>
        </p:nvSpPr>
        <p:spPr>
          <a:xfrm>
            <a:off x="1128669" y="2543155"/>
            <a:ext cx="6300833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¿Cuál es tu religión o credo?</a:t>
            </a:r>
          </a:p>
        </p:txBody>
      </p:sp>
      <p:sp>
        <p:nvSpPr>
          <p:cNvPr id="186" name="28 CuadroTexto"/>
          <p:cNvSpPr txBox="1"/>
          <p:nvPr/>
        </p:nvSpPr>
        <p:spPr>
          <a:xfrm>
            <a:off x="3834665" y="5165720"/>
            <a:ext cx="28162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11,8 %</a:t>
            </a:r>
          </a:p>
          <a:p>
            <a:pPr algn="ctr">
              <a:defRPr sz="3200"/>
            </a:pPr>
            <a:r>
              <a:t>Ateo</a:t>
            </a:r>
          </a:p>
        </p:txBody>
      </p:sp>
      <p:sp>
        <p:nvSpPr>
          <p:cNvPr id="187" name="29 CuadroTexto"/>
          <p:cNvSpPr txBox="1"/>
          <p:nvPr/>
        </p:nvSpPr>
        <p:spPr>
          <a:xfrm>
            <a:off x="7141940" y="2723719"/>
            <a:ext cx="3262932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5,8%</a:t>
            </a:r>
          </a:p>
          <a:p>
            <a:pPr algn="ctr">
              <a:defRPr sz="3200"/>
            </a:pPr>
            <a:r>
              <a:t>Otros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" name="8 Marcador de contenido"/>
          <p:cNvGraphicFramePr/>
          <p:nvPr/>
        </p:nvGraphicFramePr>
        <p:xfrm>
          <a:off x="3540542" y="4215598"/>
          <a:ext cx="6420654" cy="64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6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2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28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¿Has consumido viagra?</a:t>
            </a:r>
          </a:p>
        </p:txBody>
      </p:sp>
      <p:sp>
        <p:nvSpPr>
          <p:cNvPr id="929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Vida sexual y amorosa</a:t>
            </a:r>
          </a:p>
        </p:txBody>
      </p:sp>
      <p:sp>
        <p:nvSpPr>
          <p:cNvPr id="930" name="13 CuadroTexto"/>
          <p:cNvSpPr txBox="1"/>
          <p:nvPr/>
        </p:nvSpPr>
        <p:spPr>
          <a:xfrm>
            <a:off x="1337626" y="3420057"/>
            <a:ext cx="326288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12,7%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931" name="14 Conector recto"/>
          <p:cNvSpPr/>
          <p:nvPr/>
        </p:nvSpPr>
        <p:spPr>
          <a:xfrm>
            <a:off x="3700438" y="3757600"/>
            <a:ext cx="270035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2" name="17 Conector recto"/>
          <p:cNvSpPr/>
          <p:nvPr/>
        </p:nvSpPr>
        <p:spPr>
          <a:xfrm>
            <a:off x="9451196" y="5738219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33" name="19 CuadroTexto"/>
          <p:cNvSpPr txBox="1"/>
          <p:nvPr/>
        </p:nvSpPr>
        <p:spPr>
          <a:xfrm>
            <a:off x="10013771" y="5400676"/>
            <a:ext cx="382545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87,3%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934" name="22 Conector recto"/>
          <p:cNvSpPr/>
          <p:nvPr/>
        </p:nvSpPr>
        <p:spPr>
          <a:xfrm flipV="1">
            <a:off x="6400793" y="375760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9" name="Marcador de contenido 8"/>
          <p:cNvGraphicFramePr/>
          <p:nvPr>
            <p:extLst>
              <p:ext uri="{D42A27DB-BD31-4B8C-83A1-F6EECF244321}">
                <p14:modId xmlns:p14="http://schemas.microsoft.com/office/powerpoint/2010/main" val="1884058585"/>
              </p:ext>
            </p:extLst>
          </p:nvPr>
        </p:nvGraphicFramePr>
        <p:xfrm>
          <a:off x="1763838" y="4855649"/>
          <a:ext cx="10998002" cy="416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50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5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52" name="5 CuadroTexto"/>
          <p:cNvSpPr txBox="1"/>
          <p:nvPr/>
        </p:nvSpPr>
        <p:spPr>
          <a:xfrm>
            <a:off x="900068" y="2587804"/>
            <a:ext cx="1272554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tu primera relación con un hombre, ¿utilizaron alguno de estos métodos?</a:t>
            </a:r>
          </a:p>
        </p:txBody>
      </p:sp>
      <p:sp>
        <p:nvSpPr>
          <p:cNvPr id="953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5" name="Marcador de contenido 8"/>
          <p:cNvGraphicFramePr/>
          <p:nvPr>
            <p:extLst>
              <p:ext uri="{D42A27DB-BD31-4B8C-83A1-F6EECF244321}">
                <p14:modId xmlns:p14="http://schemas.microsoft.com/office/powerpoint/2010/main" val="1430220689"/>
              </p:ext>
            </p:extLst>
          </p:nvPr>
        </p:nvGraphicFramePr>
        <p:xfrm>
          <a:off x="1528045" y="4855648"/>
          <a:ext cx="11364279" cy="416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56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5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58" name="5 CuadroTexto"/>
          <p:cNvSpPr txBox="1"/>
          <p:nvPr/>
        </p:nvSpPr>
        <p:spPr>
          <a:xfrm>
            <a:off x="900068" y="2587804"/>
            <a:ext cx="12725542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lvl="1">
              <a:defRPr sz="3100" b="1"/>
            </a:pPr>
            <a:r>
              <a:t>¿Porque razón utilizaste preservativo, en tu primera relación con un hombre?</a:t>
            </a:r>
          </a:p>
        </p:txBody>
      </p:sp>
      <p:sp>
        <p:nvSpPr>
          <p:cNvPr id="959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1" name="8 Marcador de contenido"/>
          <p:cNvGraphicFramePr/>
          <p:nvPr/>
        </p:nvGraphicFramePr>
        <p:xfrm>
          <a:off x="5364011" y="4360831"/>
          <a:ext cx="5479148" cy="5479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62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6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64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Respecto al uso del condón:</a:t>
            </a:r>
          </a:p>
        </p:txBody>
      </p:sp>
      <p:sp>
        <p:nvSpPr>
          <p:cNvPr id="965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966" name="9 Conector recto"/>
          <p:cNvSpPr/>
          <p:nvPr/>
        </p:nvSpPr>
        <p:spPr>
          <a:xfrm>
            <a:off x="10072538" y="5025483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7" name="10 CuadroTexto"/>
          <p:cNvSpPr txBox="1"/>
          <p:nvPr/>
        </p:nvSpPr>
        <p:spPr>
          <a:xfrm>
            <a:off x="11261981" y="4679008"/>
            <a:ext cx="2412818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51,2%</a:t>
            </a:r>
          </a:p>
          <a:p>
            <a:pPr algn="ctr">
              <a:defRPr sz="3200"/>
            </a:pPr>
            <a:r>
              <a:t>La mayoría de las veces lo uso</a:t>
            </a:r>
          </a:p>
        </p:txBody>
      </p:sp>
      <p:sp>
        <p:nvSpPr>
          <p:cNvPr id="968" name="11 Conector recto"/>
          <p:cNvSpPr/>
          <p:nvPr/>
        </p:nvSpPr>
        <p:spPr>
          <a:xfrm>
            <a:off x="3996736" y="8727405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9" name="12 CuadroTexto"/>
          <p:cNvSpPr txBox="1"/>
          <p:nvPr/>
        </p:nvSpPr>
        <p:spPr>
          <a:xfrm>
            <a:off x="1955395" y="8441653"/>
            <a:ext cx="2986059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22,1%</a:t>
            </a:r>
          </a:p>
          <a:p>
            <a:pPr algn="ctr">
              <a:defRPr sz="3200"/>
            </a:pPr>
            <a:r>
              <a:t>Solo algunas veces lo uso</a:t>
            </a:r>
          </a:p>
        </p:txBody>
      </p:sp>
      <p:sp>
        <p:nvSpPr>
          <p:cNvPr id="970" name="13 Conector recto"/>
          <p:cNvSpPr/>
          <p:nvPr/>
        </p:nvSpPr>
        <p:spPr>
          <a:xfrm>
            <a:off x="3884221" y="5588057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1" name="14 CuadroTexto"/>
          <p:cNvSpPr txBox="1"/>
          <p:nvPr/>
        </p:nvSpPr>
        <p:spPr>
          <a:xfrm>
            <a:off x="1117785" y="5321950"/>
            <a:ext cx="3771875" cy="261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19,6%</a:t>
            </a:r>
          </a:p>
          <a:p>
            <a:pPr algn="ctr">
              <a:defRPr sz="3200"/>
            </a:pPr>
            <a:r>
              <a:t>Desde  que inicie mi actividad sexual, lo uso en todas mis relaciones sexuales </a:t>
            </a:r>
          </a:p>
        </p:txBody>
      </p:sp>
      <p:sp>
        <p:nvSpPr>
          <p:cNvPr id="972" name="15 Conector recto"/>
          <p:cNvSpPr/>
          <p:nvPr/>
        </p:nvSpPr>
        <p:spPr>
          <a:xfrm>
            <a:off x="4950602" y="4050496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3" name="16 CuadroTexto"/>
          <p:cNvSpPr txBox="1"/>
          <p:nvPr/>
        </p:nvSpPr>
        <p:spPr>
          <a:xfrm>
            <a:off x="4118181" y="3607438"/>
            <a:ext cx="1980618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7,1%</a:t>
            </a:r>
          </a:p>
          <a:p>
            <a:pPr algn="ctr">
              <a:defRPr sz="3200"/>
            </a:pPr>
            <a:r>
              <a:t>Nunca lo he usado</a:t>
            </a:r>
          </a:p>
        </p:txBody>
      </p:sp>
      <p:sp>
        <p:nvSpPr>
          <p:cNvPr id="974" name="19 Conector recto"/>
          <p:cNvSpPr/>
          <p:nvPr/>
        </p:nvSpPr>
        <p:spPr>
          <a:xfrm flipV="1">
            <a:off x="7597211" y="390033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6" name="8 Marcador de contenido"/>
          <p:cNvGraphicFramePr/>
          <p:nvPr/>
        </p:nvGraphicFramePr>
        <p:xfrm>
          <a:off x="4315056" y="3990568"/>
          <a:ext cx="6036913" cy="6036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7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7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79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caso de que no uses condón condón con tu pareja actual, ¿a qué se debe?</a:t>
            </a:r>
          </a:p>
        </p:txBody>
      </p:sp>
      <p:sp>
        <p:nvSpPr>
          <p:cNvPr id="98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981" name="10 Conector recto"/>
          <p:cNvSpPr/>
          <p:nvPr/>
        </p:nvSpPr>
        <p:spPr>
          <a:xfrm>
            <a:off x="9226167" y="4725585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2" name="11 CuadroTexto"/>
          <p:cNvSpPr txBox="1"/>
          <p:nvPr/>
        </p:nvSpPr>
        <p:spPr>
          <a:xfrm>
            <a:off x="9788741" y="4388041"/>
            <a:ext cx="382545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38,8%</a:t>
            </a:r>
          </a:p>
          <a:p>
            <a:pPr algn="ctr">
              <a:defRPr sz="3200"/>
            </a:pPr>
            <a:r>
              <a:t>Otros</a:t>
            </a:r>
          </a:p>
        </p:txBody>
      </p:sp>
      <p:sp>
        <p:nvSpPr>
          <p:cNvPr id="983" name="12 Conector recto"/>
          <p:cNvSpPr/>
          <p:nvPr/>
        </p:nvSpPr>
        <p:spPr>
          <a:xfrm>
            <a:off x="3937968" y="4388041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4" name="13 CuadroTexto"/>
          <p:cNvSpPr txBox="1"/>
          <p:nvPr/>
        </p:nvSpPr>
        <p:spPr>
          <a:xfrm>
            <a:off x="1125098" y="4050496"/>
            <a:ext cx="382545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19,4%</a:t>
            </a:r>
          </a:p>
          <a:p>
            <a:pPr algn="ctr">
              <a:defRPr sz="3200"/>
            </a:pPr>
            <a:r>
              <a:t>Confío en mi pareja</a:t>
            </a:r>
          </a:p>
        </p:txBody>
      </p:sp>
      <p:sp>
        <p:nvSpPr>
          <p:cNvPr id="985" name="14 Conector recto"/>
          <p:cNvSpPr/>
          <p:nvPr/>
        </p:nvSpPr>
        <p:spPr>
          <a:xfrm>
            <a:off x="2812871" y="6863368"/>
            <a:ext cx="146264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6" name="15 CuadroTexto"/>
          <p:cNvSpPr txBox="1"/>
          <p:nvPr/>
        </p:nvSpPr>
        <p:spPr>
          <a:xfrm>
            <a:off x="-1" y="6525824"/>
            <a:ext cx="3825456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20,1%</a:t>
            </a:r>
          </a:p>
          <a:p>
            <a:pPr algn="ctr">
              <a:defRPr sz="3200"/>
            </a:pPr>
            <a:r>
              <a:t>Ambos nos hicimos el examen y somos VIH negativo</a:t>
            </a:r>
          </a:p>
        </p:txBody>
      </p:sp>
      <p:sp>
        <p:nvSpPr>
          <p:cNvPr id="987" name="17 CuadroTexto"/>
          <p:cNvSpPr txBox="1"/>
          <p:nvPr/>
        </p:nvSpPr>
        <p:spPr>
          <a:xfrm>
            <a:off x="10013771" y="7650971"/>
            <a:ext cx="3262932" cy="261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21,7%</a:t>
            </a:r>
          </a:p>
          <a:p>
            <a:pPr algn="ctr">
              <a:defRPr sz="3200"/>
            </a:pPr>
            <a:r>
              <a:t>Siempre uso condón aunque sea mi pareja</a:t>
            </a:r>
          </a:p>
        </p:txBody>
      </p:sp>
      <p:sp>
        <p:nvSpPr>
          <p:cNvPr id="988" name="18 Conector recto"/>
          <p:cNvSpPr/>
          <p:nvPr/>
        </p:nvSpPr>
        <p:spPr>
          <a:xfrm flipV="1">
            <a:off x="7537194" y="10015035"/>
            <a:ext cx="2502" cy="22628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9" name="19 Conector recto"/>
          <p:cNvSpPr/>
          <p:nvPr/>
        </p:nvSpPr>
        <p:spPr>
          <a:xfrm>
            <a:off x="7538445" y="10238813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0" name="20 Conector recto"/>
          <p:cNvSpPr/>
          <p:nvPr/>
        </p:nvSpPr>
        <p:spPr>
          <a:xfrm flipV="1">
            <a:off x="11251434" y="978875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2" name="Marcador de contenido 8"/>
          <p:cNvGraphicFramePr/>
          <p:nvPr>
            <p:extLst>
              <p:ext uri="{D42A27DB-BD31-4B8C-83A1-F6EECF244321}">
                <p14:modId xmlns:p14="http://schemas.microsoft.com/office/powerpoint/2010/main" val="2348606983"/>
              </p:ext>
            </p:extLst>
          </p:nvPr>
        </p:nvGraphicFramePr>
        <p:xfrm>
          <a:off x="2165451" y="4855648"/>
          <a:ext cx="11276428" cy="416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9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99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995" name="5 CuadroTexto"/>
          <p:cNvSpPr txBox="1"/>
          <p:nvPr/>
        </p:nvSpPr>
        <p:spPr>
          <a:xfrm>
            <a:off x="435929" y="2601455"/>
            <a:ext cx="1272554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lvl="1">
              <a:defRPr sz="3100" b="1"/>
            </a:pPr>
            <a:r>
              <a:t>Cuando he usado condón en mis relaciones sexuales lo he hecho para:</a:t>
            </a:r>
          </a:p>
        </p:txBody>
      </p:sp>
      <p:sp>
        <p:nvSpPr>
          <p:cNvPr id="99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8" name="Marcador de contenido 8"/>
          <p:cNvGraphicFramePr/>
          <p:nvPr>
            <p:extLst>
              <p:ext uri="{D42A27DB-BD31-4B8C-83A1-F6EECF244321}">
                <p14:modId xmlns:p14="http://schemas.microsoft.com/office/powerpoint/2010/main" val="4192177481"/>
              </p:ext>
            </p:extLst>
          </p:nvPr>
        </p:nvGraphicFramePr>
        <p:xfrm>
          <a:off x="1124175" y="4855648"/>
          <a:ext cx="12290088" cy="419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9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0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01" name="5 CuadroTexto"/>
          <p:cNvSpPr txBox="1"/>
          <p:nvPr/>
        </p:nvSpPr>
        <p:spPr>
          <a:xfrm>
            <a:off x="435929" y="2601455"/>
            <a:ext cx="12725542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lvl="1">
              <a:defRPr sz="3100" b="1"/>
            </a:pPr>
            <a:r>
              <a:t>La mayoría de las veces que NO usé condón con alguien que NO era mi pareja se debió a que: </a:t>
            </a:r>
          </a:p>
        </p:txBody>
      </p:sp>
      <p:sp>
        <p:nvSpPr>
          <p:cNvPr id="100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4" name="8 Marcador de contenido"/>
          <p:cNvGraphicFramePr/>
          <p:nvPr/>
        </p:nvGraphicFramePr>
        <p:xfrm>
          <a:off x="4496890" y="4328112"/>
          <a:ext cx="6308140" cy="6308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05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0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07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¿En los últimos 12 meses con qué frecuencia usaste preservativo en tus relaciones sexuales?</a:t>
            </a:r>
          </a:p>
        </p:txBody>
      </p:sp>
      <p:sp>
        <p:nvSpPr>
          <p:cNvPr id="1008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1009" name="9 CuadroTexto"/>
          <p:cNvSpPr txBox="1"/>
          <p:nvPr/>
        </p:nvSpPr>
        <p:spPr>
          <a:xfrm>
            <a:off x="10987113" y="8472509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28,6%</a:t>
            </a:r>
          </a:p>
          <a:p>
            <a:pPr algn="ctr">
              <a:defRPr sz="3200"/>
            </a:pPr>
            <a:r>
              <a:t>Siempre</a:t>
            </a:r>
          </a:p>
        </p:txBody>
      </p:sp>
      <p:sp>
        <p:nvSpPr>
          <p:cNvPr id="1010" name="11 Conector recto"/>
          <p:cNvSpPr/>
          <p:nvPr/>
        </p:nvSpPr>
        <p:spPr>
          <a:xfrm>
            <a:off x="9451196" y="10126298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1" name="12 Conector recto"/>
          <p:cNvSpPr/>
          <p:nvPr/>
        </p:nvSpPr>
        <p:spPr>
          <a:xfrm flipV="1">
            <a:off x="12376582" y="967623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2" name="15 CuadroTexto"/>
          <p:cNvSpPr txBox="1"/>
          <p:nvPr/>
        </p:nvSpPr>
        <p:spPr>
          <a:xfrm>
            <a:off x="1951101" y="4465546"/>
            <a:ext cx="2412819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18,9%</a:t>
            </a:r>
          </a:p>
          <a:p>
            <a:pPr algn="ctr">
              <a:defRPr sz="3200"/>
            </a:pPr>
            <a:r>
              <a:t>Solo algunas veces</a:t>
            </a:r>
          </a:p>
        </p:txBody>
      </p:sp>
      <p:sp>
        <p:nvSpPr>
          <p:cNvPr id="1013" name="17 Conector recto"/>
          <p:cNvSpPr/>
          <p:nvPr/>
        </p:nvSpPr>
        <p:spPr>
          <a:xfrm>
            <a:off x="3913859" y="4760228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4" name="20 Conector recto"/>
          <p:cNvSpPr/>
          <p:nvPr/>
        </p:nvSpPr>
        <p:spPr>
          <a:xfrm flipV="1">
            <a:off x="2693240" y="7689191"/>
            <a:ext cx="1705505" cy="121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5" name="21 Conector recto"/>
          <p:cNvSpPr/>
          <p:nvPr/>
        </p:nvSpPr>
        <p:spPr>
          <a:xfrm>
            <a:off x="9451196" y="4950616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6" name="22 CuadroTexto"/>
          <p:cNvSpPr txBox="1"/>
          <p:nvPr/>
        </p:nvSpPr>
        <p:spPr>
          <a:xfrm>
            <a:off x="1128669" y="7329500"/>
            <a:ext cx="18073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20,7%</a:t>
            </a:r>
          </a:p>
          <a:p>
            <a:pPr algn="ctr">
              <a:defRPr sz="3200"/>
            </a:pPr>
            <a:r>
              <a:t>Nunca</a:t>
            </a:r>
          </a:p>
        </p:txBody>
      </p:sp>
      <p:sp>
        <p:nvSpPr>
          <p:cNvPr id="1017" name="23 CuadroTexto"/>
          <p:cNvSpPr txBox="1"/>
          <p:nvPr/>
        </p:nvSpPr>
        <p:spPr>
          <a:xfrm>
            <a:off x="10915676" y="4614857"/>
            <a:ext cx="225744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31,8%</a:t>
            </a:r>
          </a:p>
          <a:p>
            <a:pPr algn="ctr">
              <a:defRPr sz="3200"/>
            </a:pPr>
            <a:r>
              <a:t>La mayoría de las veces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9" name="8 Marcador de contenido"/>
          <p:cNvGraphicFramePr/>
          <p:nvPr/>
        </p:nvGraphicFramePr>
        <p:xfrm>
          <a:off x="4277739" y="4149883"/>
          <a:ext cx="5560565" cy="5560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0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2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22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Cuándo estoy en pareja</a:t>
            </a:r>
          </a:p>
        </p:txBody>
      </p:sp>
      <p:sp>
        <p:nvSpPr>
          <p:cNvPr id="1023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1024" name="9 CuadroTexto"/>
          <p:cNvSpPr txBox="1"/>
          <p:nvPr/>
        </p:nvSpPr>
        <p:spPr>
          <a:xfrm>
            <a:off x="9986350" y="6725662"/>
            <a:ext cx="3564807" cy="3105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52,9%</a:t>
            </a:r>
          </a:p>
          <a:p>
            <a:pPr algn="ctr">
              <a:defRPr sz="3200"/>
            </a:pPr>
            <a:r>
              <a:t>Nunca he tenido relaciones sexuales con otra persona cuando estoy en pareja</a:t>
            </a:r>
          </a:p>
        </p:txBody>
      </p:sp>
      <p:sp>
        <p:nvSpPr>
          <p:cNvPr id="1025" name="10 Conector recto"/>
          <p:cNvSpPr/>
          <p:nvPr/>
        </p:nvSpPr>
        <p:spPr>
          <a:xfrm>
            <a:off x="8713068" y="9174199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6" name="11 Conector recto"/>
          <p:cNvSpPr/>
          <p:nvPr/>
        </p:nvSpPr>
        <p:spPr>
          <a:xfrm flipV="1">
            <a:off x="11638453" y="8724140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7" name="12 CuadroTexto"/>
          <p:cNvSpPr txBox="1"/>
          <p:nvPr/>
        </p:nvSpPr>
        <p:spPr>
          <a:xfrm>
            <a:off x="-1" y="3743540"/>
            <a:ext cx="4252340" cy="3105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18,5%</a:t>
            </a:r>
          </a:p>
          <a:p>
            <a:pPr algn="ctr">
              <a:defRPr sz="3200"/>
            </a:pPr>
            <a:r>
              <a:t>Sí he tenido relaciones sexuales con otras personas, pero he usado condón solo algunas veces</a:t>
            </a:r>
          </a:p>
        </p:txBody>
      </p:sp>
      <p:sp>
        <p:nvSpPr>
          <p:cNvPr id="1028" name="13 Conector recto"/>
          <p:cNvSpPr/>
          <p:nvPr/>
        </p:nvSpPr>
        <p:spPr>
          <a:xfrm flipV="1">
            <a:off x="2272184" y="3521011"/>
            <a:ext cx="3773250" cy="11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9" name="14 Conector recto"/>
          <p:cNvSpPr/>
          <p:nvPr/>
        </p:nvSpPr>
        <p:spPr>
          <a:xfrm>
            <a:off x="2332426" y="7223018"/>
            <a:ext cx="191275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0" name="15 Conector recto"/>
          <p:cNvSpPr/>
          <p:nvPr/>
        </p:nvSpPr>
        <p:spPr>
          <a:xfrm>
            <a:off x="6753741" y="3664153"/>
            <a:ext cx="438808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1" name="16 CuadroTexto"/>
          <p:cNvSpPr txBox="1"/>
          <p:nvPr/>
        </p:nvSpPr>
        <p:spPr>
          <a:xfrm>
            <a:off x="307209" y="7648075"/>
            <a:ext cx="3843315" cy="3105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25%</a:t>
            </a:r>
          </a:p>
          <a:p>
            <a:pPr algn="ctr">
              <a:defRPr sz="3200"/>
            </a:pPr>
            <a:r>
              <a:t>Sí he tenido relaciones sexuales con otras personas, pero siempre usando condón</a:t>
            </a:r>
          </a:p>
        </p:txBody>
      </p:sp>
      <p:sp>
        <p:nvSpPr>
          <p:cNvPr id="1032" name="17 CuadroTexto"/>
          <p:cNvSpPr txBox="1"/>
          <p:nvPr/>
        </p:nvSpPr>
        <p:spPr>
          <a:xfrm>
            <a:off x="9682699" y="3306964"/>
            <a:ext cx="4071967" cy="261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3,6%</a:t>
            </a:r>
          </a:p>
          <a:p>
            <a:pPr algn="ctr">
              <a:defRPr sz="3200"/>
            </a:pPr>
            <a:r>
              <a:t>Sí, he tenido relaciones sexuales con otras personas y con ninguna use condón</a:t>
            </a:r>
          </a:p>
        </p:txBody>
      </p:sp>
      <p:sp>
        <p:nvSpPr>
          <p:cNvPr id="1033" name="18 Conector recto"/>
          <p:cNvSpPr/>
          <p:nvPr/>
        </p:nvSpPr>
        <p:spPr>
          <a:xfrm flipV="1">
            <a:off x="6753740" y="366415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4" name="20 Conector recto"/>
          <p:cNvSpPr/>
          <p:nvPr/>
        </p:nvSpPr>
        <p:spPr>
          <a:xfrm flipV="1">
            <a:off x="2332426" y="722301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5" name="21 Conector recto"/>
          <p:cNvSpPr/>
          <p:nvPr/>
        </p:nvSpPr>
        <p:spPr>
          <a:xfrm flipV="1">
            <a:off x="6044062" y="3519763"/>
            <a:ext cx="2622" cy="82527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6" name="26 Conector recto"/>
          <p:cNvSpPr/>
          <p:nvPr/>
        </p:nvSpPr>
        <p:spPr>
          <a:xfrm flipV="1">
            <a:off x="1952144" y="3518530"/>
            <a:ext cx="320041" cy="2250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8" name="8 Marcador de contenido"/>
          <p:cNvGraphicFramePr/>
          <p:nvPr/>
        </p:nvGraphicFramePr>
        <p:xfrm>
          <a:off x="6805705" y="4499183"/>
          <a:ext cx="5403461" cy="540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4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41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¿Según tu opinión, conseguir un condón es ?</a:t>
            </a:r>
          </a:p>
        </p:txBody>
      </p:sp>
      <p:sp>
        <p:nvSpPr>
          <p:cNvPr id="104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1043" name="10 Conector recto"/>
          <p:cNvSpPr/>
          <p:nvPr/>
        </p:nvSpPr>
        <p:spPr>
          <a:xfrm flipV="1">
            <a:off x="9017209" y="404335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4" name="11 Conector recto"/>
          <p:cNvSpPr/>
          <p:nvPr/>
        </p:nvSpPr>
        <p:spPr>
          <a:xfrm>
            <a:off x="4629132" y="4043352"/>
            <a:ext cx="4388080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5" name="13 Conector recto"/>
          <p:cNvSpPr/>
          <p:nvPr/>
        </p:nvSpPr>
        <p:spPr>
          <a:xfrm>
            <a:off x="4275514" y="7425942"/>
            <a:ext cx="247532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6" name="15 CuadroTexto"/>
          <p:cNvSpPr txBox="1"/>
          <p:nvPr/>
        </p:nvSpPr>
        <p:spPr>
          <a:xfrm>
            <a:off x="1237613" y="7200913"/>
            <a:ext cx="45005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87,4%</a:t>
            </a:r>
          </a:p>
          <a:p>
            <a:pPr algn="ctr">
              <a:defRPr sz="3200"/>
            </a:pPr>
            <a:r>
              <a:t>Fácil</a:t>
            </a:r>
          </a:p>
        </p:txBody>
      </p:sp>
      <p:sp>
        <p:nvSpPr>
          <p:cNvPr id="1047" name="16 CuadroTexto"/>
          <p:cNvSpPr txBox="1"/>
          <p:nvPr/>
        </p:nvSpPr>
        <p:spPr>
          <a:xfrm>
            <a:off x="1816260" y="3818323"/>
            <a:ext cx="450054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12,6%</a:t>
            </a:r>
          </a:p>
          <a:p>
            <a:pPr algn="ctr">
              <a:defRPr sz="3200"/>
            </a:pPr>
            <a:r>
              <a:t>Difícil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4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190" name="5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9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92" name="7 Gráfico"/>
          <p:cNvGraphicFramePr/>
          <p:nvPr/>
        </p:nvGraphicFramePr>
        <p:xfrm>
          <a:off x="5516035" y="3993709"/>
          <a:ext cx="5892801" cy="589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3" name="27 CuadroTexto"/>
          <p:cNvSpPr txBox="1"/>
          <p:nvPr/>
        </p:nvSpPr>
        <p:spPr>
          <a:xfrm>
            <a:off x="9607753" y="9270781"/>
            <a:ext cx="247532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19,4%</a:t>
            </a:r>
          </a:p>
          <a:p>
            <a:pPr algn="ctr">
              <a:defRPr sz="3200"/>
            </a:pPr>
            <a:r>
              <a:t>Con mi madre</a:t>
            </a:r>
          </a:p>
        </p:txBody>
      </p:sp>
      <p:sp>
        <p:nvSpPr>
          <p:cNvPr id="194" name="28 CuadroTexto"/>
          <p:cNvSpPr txBox="1"/>
          <p:nvPr/>
        </p:nvSpPr>
        <p:spPr>
          <a:xfrm>
            <a:off x="3047265" y="7119349"/>
            <a:ext cx="2816281" cy="142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rPr dirty="0"/>
              <a:t>9 %</a:t>
            </a:r>
          </a:p>
          <a:p>
            <a:pPr algn="ctr">
              <a:lnSpc>
                <a:spcPct val="80000"/>
              </a:lnSpc>
              <a:defRPr sz="3200"/>
            </a:pPr>
            <a:r>
              <a:rPr dirty="0"/>
              <a:t>Con otros familiares</a:t>
            </a:r>
          </a:p>
        </p:txBody>
      </p:sp>
      <p:sp>
        <p:nvSpPr>
          <p:cNvPr id="195" name="29 CuadroTexto"/>
          <p:cNvSpPr txBox="1"/>
          <p:nvPr/>
        </p:nvSpPr>
        <p:spPr>
          <a:xfrm>
            <a:off x="3179540" y="4281435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4,9%</a:t>
            </a:r>
          </a:p>
          <a:p>
            <a:pPr algn="ctr">
              <a:lnSpc>
                <a:spcPct val="80000"/>
              </a:lnSpc>
              <a:defRPr sz="3200"/>
            </a:pPr>
            <a:r>
              <a:t>Sólo</a:t>
            </a:r>
          </a:p>
        </p:txBody>
      </p:sp>
      <p:sp>
        <p:nvSpPr>
          <p:cNvPr id="196" name="32 CuadroTexto"/>
          <p:cNvSpPr txBox="1"/>
          <p:nvPr/>
        </p:nvSpPr>
        <p:spPr>
          <a:xfrm>
            <a:off x="10453587" y="4062103"/>
            <a:ext cx="3473673" cy="1518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34,9%</a:t>
            </a:r>
          </a:p>
          <a:p>
            <a:pPr algn="ctr">
              <a:defRPr sz="2800"/>
            </a:pPr>
            <a:r>
              <a:t>Con mi madre y </a:t>
            </a:r>
          </a:p>
          <a:p>
            <a:pPr algn="ctr">
              <a:defRPr sz="2800"/>
            </a:pPr>
            <a:r>
              <a:t>mi padre</a:t>
            </a:r>
          </a:p>
        </p:txBody>
      </p:sp>
      <p:sp>
        <p:nvSpPr>
          <p:cNvPr id="197" name="41 CuadroTexto"/>
          <p:cNvSpPr txBox="1"/>
          <p:nvPr/>
        </p:nvSpPr>
        <p:spPr>
          <a:xfrm>
            <a:off x="1128669" y="2543155"/>
            <a:ext cx="630083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¿Con quién </a:t>
            </a:r>
            <a:r>
              <a:rPr dirty="0" smtClean="0"/>
              <a:t>vives</a:t>
            </a:r>
            <a:r>
              <a:rPr dirty="0"/>
              <a:t>?</a:t>
            </a:r>
          </a:p>
        </p:txBody>
      </p:sp>
      <p:sp>
        <p:nvSpPr>
          <p:cNvPr id="198" name="28 CuadroTexto"/>
          <p:cNvSpPr txBox="1"/>
          <p:nvPr/>
        </p:nvSpPr>
        <p:spPr>
          <a:xfrm>
            <a:off x="3047265" y="5468298"/>
            <a:ext cx="281628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8,1 %</a:t>
            </a:r>
          </a:p>
          <a:p>
            <a:pPr algn="ctr">
              <a:defRPr sz="3200"/>
            </a:pPr>
            <a:r>
              <a:t>Con amigos</a:t>
            </a:r>
          </a:p>
        </p:txBody>
      </p:sp>
      <p:sp>
        <p:nvSpPr>
          <p:cNvPr id="199" name="29 CuadroTexto"/>
          <p:cNvSpPr txBox="1"/>
          <p:nvPr/>
        </p:nvSpPr>
        <p:spPr>
          <a:xfrm>
            <a:off x="4093940" y="3212092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4,1%</a:t>
            </a:r>
          </a:p>
          <a:p>
            <a:pPr algn="ctr">
              <a:lnSpc>
                <a:spcPct val="80000"/>
              </a:lnSpc>
              <a:defRPr sz="3200"/>
            </a:pPr>
            <a:r>
              <a:t>Con mi padre</a:t>
            </a:r>
          </a:p>
        </p:txBody>
      </p:sp>
      <p:sp>
        <p:nvSpPr>
          <p:cNvPr id="200" name="27 CuadroTexto"/>
          <p:cNvSpPr txBox="1"/>
          <p:nvPr/>
        </p:nvSpPr>
        <p:spPr>
          <a:xfrm>
            <a:off x="4487742" y="9067581"/>
            <a:ext cx="2475328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12,6%</a:t>
            </a:r>
          </a:p>
          <a:p>
            <a:pPr algn="ctr">
              <a:lnSpc>
                <a:spcPct val="80000"/>
              </a:lnSpc>
              <a:defRPr sz="3200"/>
            </a:pPr>
            <a:r>
              <a:t>Con mi pareja</a:t>
            </a:r>
          </a:p>
        </p:txBody>
      </p:sp>
      <p:sp>
        <p:nvSpPr>
          <p:cNvPr id="201" name="29 CuadroTexto"/>
          <p:cNvSpPr txBox="1"/>
          <p:nvPr/>
        </p:nvSpPr>
        <p:spPr>
          <a:xfrm>
            <a:off x="6049740" y="2910762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7%</a:t>
            </a:r>
          </a:p>
          <a:p>
            <a:pPr algn="ctr">
              <a:lnSpc>
                <a:spcPct val="80000"/>
              </a:lnSpc>
              <a:defRPr sz="3200"/>
            </a:pPr>
            <a:r>
              <a:t>Otros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Prevención</a:t>
            </a:r>
          </a:p>
        </p:txBody>
      </p:sp>
      <p:sp>
        <p:nvSpPr>
          <p:cNvPr id="1050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5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52" name="8 Marcador de contenido"/>
          <p:cNvGraphicFramePr/>
          <p:nvPr/>
        </p:nvGraphicFramePr>
        <p:xfrm>
          <a:off x="2379534" y="3358341"/>
          <a:ext cx="10542753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53" name="9 CuadroTexto"/>
          <p:cNvSpPr txBox="1"/>
          <p:nvPr/>
        </p:nvSpPr>
        <p:spPr>
          <a:xfrm>
            <a:off x="787553" y="2587805"/>
            <a:ext cx="9948122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¿Dónde obtienes generalmente preservativos?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" name="8 Marcador de contenido"/>
          <p:cNvGraphicFramePr/>
          <p:nvPr/>
        </p:nvGraphicFramePr>
        <p:xfrm>
          <a:off x="4890669" y="4665655"/>
          <a:ext cx="5970595" cy="597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56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5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58" name="5 CuadroTexto"/>
          <p:cNvSpPr txBox="1"/>
          <p:nvPr/>
        </p:nvSpPr>
        <p:spPr>
          <a:xfrm>
            <a:off x="900069" y="2587804"/>
            <a:ext cx="1260166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¿Sientes miedo o incomodidad después de tener relaciones sexuales con personas de las que no sabes si tienen alguna ITS?</a:t>
            </a:r>
          </a:p>
        </p:txBody>
      </p:sp>
      <p:sp>
        <p:nvSpPr>
          <p:cNvPr id="1059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Prevención</a:t>
            </a:r>
          </a:p>
        </p:txBody>
      </p:sp>
      <p:sp>
        <p:nvSpPr>
          <p:cNvPr id="1060" name="9 CuadroTexto"/>
          <p:cNvSpPr txBox="1"/>
          <p:nvPr/>
        </p:nvSpPr>
        <p:spPr>
          <a:xfrm>
            <a:off x="0" y="5563196"/>
            <a:ext cx="45005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27,1%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061" name="10 CuadroTexto"/>
          <p:cNvSpPr txBox="1"/>
          <p:nvPr/>
        </p:nvSpPr>
        <p:spPr>
          <a:xfrm>
            <a:off x="11496696" y="5675217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72,9%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062" name="11 Conector recto"/>
          <p:cNvSpPr/>
          <p:nvPr/>
        </p:nvSpPr>
        <p:spPr>
          <a:xfrm flipV="1">
            <a:off x="12621896" y="511264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3" name="12 Conector recto"/>
          <p:cNvSpPr/>
          <p:nvPr/>
        </p:nvSpPr>
        <p:spPr>
          <a:xfrm>
            <a:off x="9550923" y="5112642"/>
            <a:ext cx="307097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4" name="14 Conector recto"/>
          <p:cNvSpPr/>
          <p:nvPr/>
        </p:nvSpPr>
        <p:spPr>
          <a:xfrm>
            <a:off x="3037850" y="5900740"/>
            <a:ext cx="236281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6" name="8 Marcador de contenido"/>
          <p:cNvGraphicFramePr/>
          <p:nvPr/>
        </p:nvGraphicFramePr>
        <p:xfrm>
          <a:off x="4733299" y="4228098"/>
          <a:ext cx="5813013" cy="5813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6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6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69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¿Sabes dónde encontrar información sobre VIH?</a:t>
            </a:r>
          </a:p>
        </p:txBody>
      </p:sp>
      <p:sp>
        <p:nvSpPr>
          <p:cNvPr id="107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071" name="9 CuadroTexto"/>
          <p:cNvSpPr txBox="1"/>
          <p:nvPr/>
        </p:nvSpPr>
        <p:spPr>
          <a:xfrm>
            <a:off x="628552" y="4189572"/>
            <a:ext cx="364334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15,8%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072" name="10 CuadroTexto"/>
          <p:cNvSpPr txBox="1"/>
          <p:nvPr/>
        </p:nvSpPr>
        <p:spPr>
          <a:xfrm>
            <a:off x="11412767" y="5320307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84,2%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073" name="11 Conector recto"/>
          <p:cNvSpPr/>
          <p:nvPr/>
        </p:nvSpPr>
        <p:spPr>
          <a:xfrm flipV="1">
            <a:off x="12537967" y="475773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4" name="12 Conector recto"/>
          <p:cNvSpPr/>
          <p:nvPr/>
        </p:nvSpPr>
        <p:spPr>
          <a:xfrm>
            <a:off x="9387551" y="4757732"/>
            <a:ext cx="315041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5" name="13 Conector recto"/>
          <p:cNvSpPr/>
          <p:nvPr/>
        </p:nvSpPr>
        <p:spPr>
          <a:xfrm>
            <a:off x="3037800" y="4527117"/>
            <a:ext cx="236281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6" name="17 Conector recto"/>
          <p:cNvSpPr/>
          <p:nvPr/>
        </p:nvSpPr>
        <p:spPr>
          <a:xfrm>
            <a:off x="5414899" y="4527116"/>
            <a:ext cx="285753" cy="35719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8" name="8 Marcador de contenido"/>
          <p:cNvGraphicFramePr/>
          <p:nvPr/>
        </p:nvGraphicFramePr>
        <p:xfrm>
          <a:off x="4215582" y="4328112"/>
          <a:ext cx="6308140" cy="6308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8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81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¿Es fácil acceder a información sobre VIH en Sida?</a:t>
            </a:r>
          </a:p>
        </p:txBody>
      </p:sp>
      <p:sp>
        <p:nvSpPr>
          <p:cNvPr id="108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083" name="9 CuadroTexto"/>
          <p:cNvSpPr txBox="1"/>
          <p:nvPr/>
        </p:nvSpPr>
        <p:spPr>
          <a:xfrm>
            <a:off x="0" y="5850733"/>
            <a:ext cx="45005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29,6%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084" name="10 CuadroTexto"/>
          <p:cNvSpPr txBox="1"/>
          <p:nvPr/>
        </p:nvSpPr>
        <p:spPr>
          <a:xfrm>
            <a:off x="11813957" y="5400676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70,4%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085" name="11 Conector recto"/>
          <p:cNvSpPr/>
          <p:nvPr/>
        </p:nvSpPr>
        <p:spPr>
          <a:xfrm flipV="1">
            <a:off x="12939157" y="483810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86" name="12 Conector recto"/>
          <p:cNvSpPr/>
          <p:nvPr/>
        </p:nvSpPr>
        <p:spPr>
          <a:xfrm>
            <a:off x="9001136" y="4838100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87" name="13 Conector recto"/>
          <p:cNvSpPr/>
          <p:nvPr/>
        </p:nvSpPr>
        <p:spPr>
          <a:xfrm>
            <a:off x="3037851" y="6188278"/>
            <a:ext cx="146269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10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0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109" name="8 Marcador de contenido"/>
          <p:cNvGraphicFramePr/>
          <p:nvPr/>
        </p:nvGraphicFramePr>
        <p:xfrm>
          <a:off x="2739059" y="3384596"/>
          <a:ext cx="10349601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10" name="9 CuadroTexto"/>
          <p:cNvSpPr txBox="1"/>
          <p:nvPr/>
        </p:nvSpPr>
        <p:spPr>
          <a:xfrm>
            <a:off x="675038" y="2656060"/>
            <a:ext cx="1305172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¿En qué lugares has obtenido información sobre VIH/SIDA?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9" name="7 Marcador de contenido"/>
          <p:cNvGraphicFramePr/>
          <p:nvPr/>
        </p:nvGraphicFramePr>
        <p:xfrm>
          <a:off x="5148570" y="4816359"/>
          <a:ext cx="4538850" cy="453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90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9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092" name="5 CuadroTexto"/>
          <p:cNvSpPr txBox="1"/>
          <p:nvPr/>
        </p:nvSpPr>
        <p:spPr>
          <a:xfrm>
            <a:off x="675038" y="2475290"/>
            <a:ext cx="12826695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¿Alguna vez buscaste  orientación profesional por dudas o problemas con tu vida sexual?</a:t>
            </a:r>
          </a:p>
        </p:txBody>
      </p:sp>
      <p:sp>
        <p:nvSpPr>
          <p:cNvPr id="1093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094" name="12 CuadroTexto"/>
          <p:cNvSpPr txBox="1"/>
          <p:nvPr/>
        </p:nvSpPr>
        <p:spPr>
          <a:xfrm>
            <a:off x="11111982" y="5595737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58,7%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095" name="13 Conector recto"/>
          <p:cNvSpPr/>
          <p:nvPr/>
        </p:nvSpPr>
        <p:spPr>
          <a:xfrm flipV="1">
            <a:off x="12237182" y="503316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96" name="14 Conector recto"/>
          <p:cNvSpPr/>
          <p:nvPr/>
        </p:nvSpPr>
        <p:spPr>
          <a:xfrm>
            <a:off x="8299161" y="5033162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97" name="15 Conector recto"/>
          <p:cNvSpPr/>
          <p:nvPr/>
        </p:nvSpPr>
        <p:spPr>
          <a:xfrm>
            <a:off x="3682195" y="6997434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98" name="16 CuadroTexto"/>
          <p:cNvSpPr txBox="1"/>
          <p:nvPr/>
        </p:nvSpPr>
        <p:spPr>
          <a:xfrm>
            <a:off x="1972928" y="6525821"/>
            <a:ext cx="213778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41,3%</a:t>
            </a:r>
          </a:p>
          <a:p>
            <a:pPr algn="ctr">
              <a:defRPr sz="3200"/>
            </a:pPr>
            <a:r>
              <a:t>No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101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0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103" name="8 Marcador de contenido"/>
          <p:cNvGraphicFramePr/>
          <p:nvPr/>
        </p:nvGraphicFramePr>
        <p:xfrm>
          <a:off x="627181" y="3384596"/>
          <a:ext cx="12588583" cy="631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04" name="9 CuadroTexto"/>
          <p:cNvSpPr txBox="1"/>
          <p:nvPr/>
        </p:nvSpPr>
        <p:spPr>
          <a:xfrm>
            <a:off x="675038" y="2656060"/>
            <a:ext cx="1305172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Cuándo has consultado a un médico por tu vida sexual, ¿Por qué lo has hecho 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2" name="7 Marcador de contenido"/>
          <p:cNvGraphicFramePr/>
          <p:nvPr/>
        </p:nvGraphicFramePr>
        <p:xfrm>
          <a:off x="4152618" y="4485654"/>
          <a:ext cx="5083929" cy="508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1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1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115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¿Crees que las campañas de prevención de VIH/SIDA que realiza el Estado de Chile son efectivas?</a:t>
            </a:r>
          </a:p>
        </p:txBody>
      </p:sp>
      <p:sp>
        <p:nvSpPr>
          <p:cNvPr id="111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117" name="9 CuadroTexto"/>
          <p:cNvSpPr txBox="1"/>
          <p:nvPr/>
        </p:nvSpPr>
        <p:spPr>
          <a:xfrm>
            <a:off x="10805808" y="5387185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78,8%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118" name="10 Conector recto"/>
          <p:cNvSpPr/>
          <p:nvPr/>
        </p:nvSpPr>
        <p:spPr>
          <a:xfrm flipV="1">
            <a:off x="11931008" y="4824611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9" name="11 Conector recto"/>
          <p:cNvSpPr/>
          <p:nvPr/>
        </p:nvSpPr>
        <p:spPr>
          <a:xfrm>
            <a:off x="7992988" y="4824610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20" name="12 Conector recto"/>
          <p:cNvSpPr/>
          <p:nvPr/>
        </p:nvSpPr>
        <p:spPr>
          <a:xfrm>
            <a:off x="2869103" y="5960636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21" name="13 CuadroTexto"/>
          <p:cNvSpPr txBox="1"/>
          <p:nvPr/>
        </p:nvSpPr>
        <p:spPr>
          <a:xfrm>
            <a:off x="731320" y="5510576"/>
            <a:ext cx="2587844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21,2%</a:t>
            </a:r>
          </a:p>
          <a:p>
            <a:pPr algn="ctr">
              <a:defRPr sz="3200"/>
            </a:pPr>
            <a:r>
              <a:t>Sí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3" name="7 Marcador de contenido"/>
          <p:cNvGraphicFramePr/>
          <p:nvPr/>
        </p:nvGraphicFramePr>
        <p:xfrm>
          <a:off x="3913054" y="4269630"/>
          <a:ext cx="5563058" cy="556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4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2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126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¿Alguna vez  en tu vida te hiciste el test de Elisa o </a:t>
            </a:r>
            <a:r>
              <a:rPr dirty="0" smtClean="0"/>
              <a:t>examen de VIH?</a:t>
            </a:r>
            <a:endParaRPr dirty="0"/>
          </a:p>
        </p:txBody>
      </p:sp>
      <p:sp>
        <p:nvSpPr>
          <p:cNvPr id="1127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128" name="8 CuadroTexto"/>
          <p:cNvSpPr txBox="1"/>
          <p:nvPr/>
        </p:nvSpPr>
        <p:spPr>
          <a:xfrm>
            <a:off x="10867404" y="5122207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71 %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129" name="9 Conector recto"/>
          <p:cNvSpPr/>
          <p:nvPr/>
        </p:nvSpPr>
        <p:spPr>
          <a:xfrm flipV="1">
            <a:off x="11992604" y="455963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0" name="10 Conector recto"/>
          <p:cNvSpPr/>
          <p:nvPr/>
        </p:nvSpPr>
        <p:spPr>
          <a:xfrm>
            <a:off x="8054584" y="4559632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1" name="11 Conector recto"/>
          <p:cNvSpPr/>
          <p:nvPr/>
        </p:nvSpPr>
        <p:spPr>
          <a:xfrm flipV="1">
            <a:off x="2698055" y="6099695"/>
            <a:ext cx="1304209" cy="119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2" name="12 CuadroTexto"/>
          <p:cNvSpPr txBox="1"/>
          <p:nvPr/>
        </p:nvSpPr>
        <p:spPr>
          <a:xfrm>
            <a:off x="1396562" y="5668567"/>
            <a:ext cx="1735942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29%</a:t>
            </a:r>
          </a:p>
          <a:p>
            <a:pPr algn="ctr">
              <a:defRPr sz="3200"/>
            </a:pPr>
            <a:r>
              <a:t>No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4" name="7 Marcador de contenido"/>
          <p:cNvGraphicFramePr/>
          <p:nvPr/>
        </p:nvGraphicFramePr>
        <p:xfrm>
          <a:off x="4084689" y="4585602"/>
          <a:ext cx="5936349" cy="5936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35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3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137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¿Cuándo fue la última vez que te hiciste el examen de VIH?</a:t>
            </a:r>
          </a:p>
        </p:txBody>
      </p:sp>
      <p:sp>
        <p:nvSpPr>
          <p:cNvPr id="1138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139" name="12 CuadroTexto"/>
          <p:cNvSpPr txBox="1"/>
          <p:nvPr/>
        </p:nvSpPr>
        <p:spPr>
          <a:xfrm>
            <a:off x="10135119" y="5528759"/>
            <a:ext cx="3832841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21,1 %</a:t>
            </a:r>
          </a:p>
          <a:p>
            <a:pPr algn="ctr">
              <a:defRPr sz="3200"/>
            </a:pPr>
            <a:r>
              <a:t>Hace menos de tres meses</a:t>
            </a:r>
          </a:p>
        </p:txBody>
      </p:sp>
      <p:sp>
        <p:nvSpPr>
          <p:cNvPr id="1140" name="13 Conector recto"/>
          <p:cNvSpPr/>
          <p:nvPr/>
        </p:nvSpPr>
        <p:spPr>
          <a:xfrm flipV="1">
            <a:off x="11862881" y="5098985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1" name="14 Conector recto"/>
          <p:cNvSpPr/>
          <p:nvPr/>
        </p:nvSpPr>
        <p:spPr>
          <a:xfrm>
            <a:off x="7924861" y="5098984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2" name="15 Conector recto"/>
          <p:cNvSpPr/>
          <p:nvPr/>
        </p:nvSpPr>
        <p:spPr>
          <a:xfrm flipV="1">
            <a:off x="2603139" y="7770920"/>
            <a:ext cx="1536772" cy="273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3" name="16 CuadroTexto"/>
          <p:cNvSpPr txBox="1"/>
          <p:nvPr/>
        </p:nvSpPr>
        <p:spPr>
          <a:xfrm>
            <a:off x="331069" y="7392605"/>
            <a:ext cx="294214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12,6%</a:t>
            </a:r>
          </a:p>
          <a:p>
            <a:pPr algn="ctr">
              <a:defRPr sz="3200"/>
            </a:pPr>
            <a:r>
              <a:t>Hace un año</a:t>
            </a:r>
          </a:p>
        </p:txBody>
      </p:sp>
      <p:sp>
        <p:nvSpPr>
          <p:cNvPr id="1144" name="17 CuadroTexto"/>
          <p:cNvSpPr txBox="1"/>
          <p:nvPr/>
        </p:nvSpPr>
        <p:spPr>
          <a:xfrm>
            <a:off x="10287099" y="8874841"/>
            <a:ext cx="315775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29%</a:t>
            </a:r>
          </a:p>
          <a:p>
            <a:pPr algn="ctr">
              <a:defRPr sz="3200"/>
            </a:pPr>
            <a:r>
              <a:t>Nunca me he hecho el examen </a:t>
            </a:r>
          </a:p>
        </p:txBody>
      </p:sp>
      <p:sp>
        <p:nvSpPr>
          <p:cNvPr id="1145" name="18 Conector recto"/>
          <p:cNvSpPr/>
          <p:nvPr/>
        </p:nvSpPr>
        <p:spPr>
          <a:xfrm flipV="1">
            <a:off x="11694158" y="833856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6" name="19 Conector recto"/>
          <p:cNvSpPr/>
          <p:nvPr/>
        </p:nvSpPr>
        <p:spPr>
          <a:xfrm>
            <a:off x="9893871" y="8328373"/>
            <a:ext cx="1800289" cy="1269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7" name="20 Conector recto"/>
          <p:cNvSpPr/>
          <p:nvPr/>
        </p:nvSpPr>
        <p:spPr>
          <a:xfrm>
            <a:off x="3315525" y="9370810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8" name="21 CuadroTexto"/>
          <p:cNvSpPr txBox="1"/>
          <p:nvPr/>
        </p:nvSpPr>
        <p:spPr>
          <a:xfrm>
            <a:off x="1104727" y="8950596"/>
            <a:ext cx="2996826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19,5%</a:t>
            </a:r>
          </a:p>
          <a:p>
            <a:pPr algn="ctr">
              <a:defRPr sz="3200"/>
            </a:pPr>
            <a:r>
              <a:t>Hace seis meses atrás</a:t>
            </a:r>
          </a:p>
        </p:txBody>
      </p:sp>
      <p:sp>
        <p:nvSpPr>
          <p:cNvPr id="1149" name="23 CuadroTexto"/>
          <p:cNvSpPr txBox="1"/>
          <p:nvPr/>
        </p:nvSpPr>
        <p:spPr>
          <a:xfrm>
            <a:off x="6592" y="3541495"/>
            <a:ext cx="435236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7,4 %</a:t>
            </a:r>
          </a:p>
          <a:p>
            <a:pPr algn="ctr">
              <a:defRPr sz="3200"/>
            </a:pPr>
            <a:r>
              <a:t>Hace más de dos años</a:t>
            </a:r>
          </a:p>
        </p:txBody>
      </p:sp>
      <p:sp>
        <p:nvSpPr>
          <p:cNvPr id="1150" name="24 Conector recto"/>
          <p:cNvSpPr/>
          <p:nvPr/>
        </p:nvSpPr>
        <p:spPr>
          <a:xfrm flipV="1">
            <a:off x="6757881" y="4122028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1" name="25 Conector recto"/>
          <p:cNvSpPr/>
          <p:nvPr/>
        </p:nvSpPr>
        <p:spPr>
          <a:xfrm flipV="1">
            <a:off x="4358954" y="4100229"/>
            <a:ext cx="2374423" cy="122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2" name="26 Conector recto"/>
          <p:cNvSpPr/>
          <p:nvPr/>
        </p:nvSpPr>
        <p:spPr>
          <a:xfrm flipV="1">
            <a:off x="3443546" y="5274109"/>
            <a:ext cx="1669123" cy="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3" name="27 CuadroTexto"/>
          <p:cNvSpPr txBox="1"/>
          <p:nvPr/>
        </p:nvSpPr>
        <p:spPr>
          <a:xfrm>
            <a:off x="685452" y="4714147"/>
            <a:ext cx="2758095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4,7%</a:t>
            </a:r>
          </a:p>
          <a:p>
            <a:pPr algn="ctr">
              <a:defRPr sz="3200"/>
            </a:pPr>
            <a:r>
              <a:t>Hace dos años</a:t>
            </a:r>
          </a:p>
        </p:txBody>
      </p:sp>
      <p:sp>
        <p:nvSpPr>
          <p:cNvPr id="1154" name="28 Conector recto"/>
          <p:cNvSpPr/>
          <p:nvPr/>
        </p:nvSpPr>
        <p:spPr>
          <a:xfrm flipV="1">
            <a:off x="2879173" y="6040259"/>
            <a:ext cx="1641652" cy="3365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5" name="31 CuadroTexto"/>
          <p:cNvSpPr txBox="1"/>
          <p:nvPr/>
        </p:nvSpPr>
        <p:spPr>
          <a:xfrm>
            <a:off x="331069" y="5923989"/>
            <a:ext cx="331555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5,7%</a:t>
            </a:r>
          </a:p>
          <a:p>
            <a:pPr algn="ctr">
              <a:defRPr sz="3200"/>
            </a:pPr>
            <a:r>
              <a:t>Hace año y medio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4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204" name="5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0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06" name="7 Gráfico"/>
          <p:cNvGraphicFramePr/>
          <p:nvPr/>
        </p:nvGraphicFramePr>
        <p:xfrm>
          <a:off x="5628545" y="4487219"/>
          <a:ext cx="5896380" cy="5896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7" name="27 CuadroTexto"/>
          <p:cNvSpPr txBox="1"/>
          <p:nvPr/>
        </p:nvSpPr>
        <p:spPr>
          <a:xfrm>
            <a:off x="10661853" y="8710330"/>
            <a:ext cx="2475328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81,1%</a:t>
            </a:r>
          </a:p>
          <a:p>
            <a:pPr algn="ctr">
              <a:lnSpc>
                <a:spcPct val="80000"/>
              </a:lnSpc>
              <a:defRPr sz="3200"/>
            </a:pPr>
            <a:r>
              <a:t>Soltero</a:t>
            </a:r>
          </a:p>
        </p:txBody>
      </p:sp>
      <p:sp>
        <p:nvSpPr>
          <p:cNvPr id="208" name="28 CuadroTexto"/>
          <p:cNvSpPr txBox="1"/>
          <p:nvPr/>
        </p:nvSpPr>
        <p:spPr>
          <a:xfrm>
            <a:off x="3456182" y="4775643"/>
            <a:ext cx="2816280" cy="1421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11,8%</a:t>
            </a:r>
          </a:p>
          <a:p>
            <a:pPr algn="ctr">
              <a:lnSpc>
                <a:spcPct val="80000"/>
              </a:lnSpc>
              <a:defRPr sz="3200"/>
            </a:pPr>
            <a:r>
              <a:t>Conviviente, sin AUC</a:t>
            </a:r>
          </a:p>
        </p:txBody>
      </p:sp>
      <p:sp>
        <p:nvSpPr>
          <p:cNvPr id="209" name="29 CuadroTexto"/>
          <p:cNvSpPr txBox="1"/>
          <p:nvPr/>
        </p:nvSpPr>
        <p:spPr>
          <a:xfrm>
            <a:off x="4259040" y="3740137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1,5%</a:t>
            </a:r>
          </a:p>
          <a:p>
            <a:pPr algn="ctr">
              <a:lnSpc>
                <a:spcPct val="80000"/>
              </a:lnSpc>
              <a:defRPr sz="3200"/>
            </a:pPr>
            <a:r>
              <a:t>Conviviente civil</a:t>
            </a:r>
          </a:p>
        </p:txBody>
      </p:sp>
      <p:sp>
        <p:nvSpPr>
          <p:cNvPr id="210" name="32 CuadroTexto"/>
          <p:cNvSpPr txBox="1"/>
          <p:nvPr/>
        </p:nvSpPr>
        <p:spPr>
          <a:xfrm>
            <a:off x="8999557" y="2989245"/>
            <a:ext cx="3473673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4,4%</a:t>
            </a:r>
          </a:p>
          <a:p>
            <a:pPr algn="ctr">
              <a:defRPr sz="3200"/>
            </a:pPr>
            <a:r>
              <a:t>Otro tipo de relación</a:t>
            </a:r>
          </a:p>
        </p:txBody>
      </p:sp>
      <p:sp>
        <p:nvSpPr>
          <p:cNvPr id="211" name="41 CuadroTexto"/>
          <p:cNvSpPr txBox="1"/>
          <p:nvPr/>
        </p:nvSpPr>
        <p:spPr>
          <a:xfrm>
            <a:off x="1128669" y="2543155"/>
            <a:ext cx="630083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¿Tu estado de hecho es?</a:t>
            </a:r>
          </a:p>
        </p:txBody>
      </p:sp>
      <p:sp>
        <p:nvSpPr>
          <p:cNvPr id="212" name="29 CuadroTexto"/>
          <p:cNvSpPr txBox="1"/>
          <p:nvPr/>
        </p:nvSpPr>
        <p:spPr>
          <a:xfrm>
            <a:off x="5541740" y="2896296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0,7%</a:t>
            </a:r>
          </a:p>
          <a:p>
            <a:pPr algn="ctr">
              <a:lnSpc>
                <a:spcPct val="80000"/>
              </a:lnSpc>
              <a:defRPr sz="3200"/>
            </a:pPr>
            <a:r>
              <a:t>Pololeando</a:t>
            </a:r>
          </a:p>
        </p:txBody>
      </p:sp>
      <p:sp>
        <p:nvSpPr>
          <p:cNvPr id="213" name="29 CuadroTexto"/>
          <p:cNvSpPr txBox="1"/>
          <p:nvPr/>
        </p:nvSpPr>
        <p:spPr>
          <a:xfrm>
            <a:off x="7139440" y="2783185"/>
            <a:ext cx="3262932" cy="10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lnSpc>
                <a:spcPct val="80000"/>
              </a:lnSpc>
              <a:defRPr sz="3200" b="1"/>
            </a:pPr>
            <a:r>
              <a:t>0,5%</a:t>
            </a:r>
          </a:p>
          <a:p>
            <a:pPr algn="ctr">
              <a:lnSpc>
                <a:spcPct val="80000"/>
              </a:lnSpc>
              <a:defRPr sz="3200"/>
            </a:pPr>
            <a:r>
              <a:t>Pareja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" name="7 Marcador de contenido"/>
          <p:cNvGraphicFramePr/>
          <p:nvPr/>
        </p:nvGraphicFramePr>
        <p:xfrm>
          <a:off x="4496866" y="4553141"/>
          <a:ext cx="6083110" cy="608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58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5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160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Cuando te hiciste el examen de VIH ¿por qué fue?</a:t>
            </a:r>
          </a:p>
        </p:txBody>
      </p:sp>
      <p:sp>
        <p:nvSpPr>
          <p:cNvPr id="1161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162" name="9 CuadroTexto"/>
          <p:cNvSpPr txBox="1"/>
          <p:nvPr/>
        </p:nvSpPr>
        <p:spPr>
          <a:xfrm>
            <a:off x="10576345" y="5288160"/>
            <a:ext cx="326293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36,9%</a:t>
            </a:r>
          </a:p>
          <a:p>
            <a:pPr algn="ctr">
              <a:defRPr sz="3200"/>
            </a:pPr>
            <a:r>
              <a:t>Como parte de un chequeo general </a:t>
            </a:r>
          </a:p>
        </p:txBody>
      </p:sp>
      <p:sp>
        <p:nvSpPr>
          <p:cNvPr id="1163" name="10 Conector recto"/>
          <p:cNvSpPr/>
          <p:nvPr/>
        </p:nvSpPr>
        <p:spPr>
          <a:xfrm flipV="1">
            <a:off x="12264068" y="472558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4" name="11 Conector recto"/>
          <p:cNvSpPr/>
          <p:nvPr/>
        </p:nvSpPr>
        <p:spPr>
          <a:xfrm>
            <a:off x="8326048" y="4725585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5" name="14 CuadroTexto"/>
          <p:cNvSpPr txBox="1"/>
          <p:nvPr/>
        </p:nvSpPr>
        <p:spPr>
          <a:xfrm>
            <a:off x="10801374" y="7425942"/>
            <a:ext cx="2587843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29%</a:t>
            </a:r>
          </a:p>
          <a:p>
            <a:pPr algn="ctr">
              <a:defRPr sz="3200"/>
            </a:pPr>
            <a:r>
              <a:t>Nunca me he hecho el examen</a:t>
            </a:r>
          </a:p>
        </p:txBody>
      </p:sp>
      <p:sp>
        <p:nvSpPr>
          <p:cNvPr id="1166" name="15 Conector recto"/>
          <p:cNvSpPr/>
          <p:nvPr/>
        </p:nvSpPr>
        <p:spPr>
          <a:xfrm flipV="1">
            <a:off x="12151553" y="9451210"/>
            <a:ext cx="2502" cy="67634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7" name="16 Conector recto"/>
          <p:cNvSpPr/>
          <p:nvPr/>
        </p:nvSpPr>
        <p:spPr>
          <a:xfrm>
            <a:off x="9226167" y="10126298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8" name="17 Conector recto"/>
          <p:cNvSpPr/>
          <p:nvPr/>
        </p:nvSpPr>
        <p:spPr>
          <a:xfrm>
            <a:off x="3487911" y="9001151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9" name="18 CuadroTexto"/>
          <p:cNvSpPr txBox="1"/>
          <p:nvPr/>
        </p:nvSpPr>
        <p:spPr>
          <a:xfrm>
            <a:off x="787553" y="8776120"/>
            <a:ext cx="3375446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20,4%</a:t>
            </a:r>
          </a:p>
          <a:p>
            <a:pPr algn="ctr">
              <a:defRPr sz="3200"/>
            </a:pPr>
            <a:r>
              <a:t>Pensé que estaba en riesgo</a:t>
            </a:r>
          </a:p>
        </p:txBody>
      </p:sp>
      <p:sp>
        <p:nvSpPr>
          <p:cNvPr id="1170" name="19 CuadroTexto"/>
          <p:cNvSpPr txBox="1"/>
          <p:nvPr/>
        </p:nvSpPr>
        <p:spPr>
          <a:xfrm>
            <a:off x="11926523" y="3262893"/>
            <a:ext cx="247527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2,1 %</a:t>
            </a:r>
          </a:p>
          <a:p>
            <a:pPr algn="ctr">
              <a:defRPr sz="3200"/>
            </a:pPr>
            <a:r>
              <a:t>Mi pareja me lo pidió</a:t>
            </a:r>
          </a:p>
        </p:txBody>
      </p:sp>
      <p:sp>
        <p:nvSpPr>
          <p:cNvPr id="1171" name="20 Conector recto"/>
          <p:cNvSpPr/>
          <p:nvPr/>
        </p:nvSpPr>
        <p:spPr>
          <a:xfrm flipV="1">
            <a:off x="7200899" y="4163012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2" name="21 Conector recto"/>
          <p:cNvSpPr/>
          <p:nvPr/>
        </p:nvSpPr>
        <p:spPr>
          <a:xfrm>
            <a:off x="7200900" y="4163012"/>
            <a:ext cx="247532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3" name="22 Conector recto"/>
          <p:cNvSpPr/>
          <p:nvPr/>
        </p:nvSpPr>
        <p:spPr>
          <a:xfrm>
            <a:off x="4050484" y="3825466"/>
            <a:ext cx="213778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4" name="23 CuadroTexto"/>
          <p:cNvSpPr txBox="1"/>
          <p:nvPr/>
        </p:nvSpPr>
        <p:spPr>
          <a:xfrm>
            <a:off x="1687672" y="3600438"/>
            <a:ext cx="3375446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4,8%</a:t>
            </a:r>
          </a:p>
          <a:p>
            <a:pPr algn="ctr">
              <a:defRPr sz="3200"/>
            </a:pPr>
            <a:r>
              <a:t>Por problemas de salud que podrían estar relacionados</a:t>
            </a:r>
          </a:p>
        </p:txBody>
      </p:sp>
      <p:sp>
        <p:nvSpPr>
          <p:cNvPr id="1175" name="24 Conector recto"/>
          <p:cNvSpPr/>
          <p:nvPr/>
        </p:nvSpPr>
        <p:spPr>
          <a:xfrm>
            <a:off x="1687672" y="5850733"/>
            <a:ext cx="348796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6" name="25 Conector recto"/>
          <p:cNvSpPr/>
          <p:nvPr/>
        </p:nvSpPr>
        <p:spPr>
          <a:xfrm flipV="1">
            <a:off x="1687672" y="5850734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7" name="26 CuadroTexto"/>
          <p:cNvSpPr txBox="1"/>
          <p:nvPr/>
        </p:nvSpPr>
        <p:spPr>
          <a:xfrm>
            <a:off x="-1" y="6413308"/>
            <a:ext cx="371294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5,8%</a:t>
            </a:r>
          </a:p>
          <a:p>
            <a:pPr algn="ctr">
              <a:defRPr sz="3200"/>
            </a:pPr>
            <a:r>
              <a:t>Para empezar una nueva relación </a:t>
            </a:r>
          </a:p>
        </p:txBody>
      </p:sp>
      <p:sp>
        <p:nvSpPr>
          <p:cNvPr id="1178" name="30 Conector recto"/>
          <p:cNvSpPr/>
          <p:nvPr/>
        </p:nvSpPr>
        <p:spPr>
          <a:xfrm>
            <a:off x="6750840" y="3600437"/>
            <a:ext cx="551322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9" name="31 Conector recto"/>
          <p:cNvSpPr/>
          <p:nvPr/>
        </p:nvSpPr>
        <p:spPr>
          <a:xfrm flipV="1">
            <a:off x="6749589" y="3600437"/>
            <a:ext cx="1252" cy="112765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0" name="36 Conector recto"/>
          <p:cNvSpPr/>
          <p:nvPr/>
        </p:nvSpPr>
        <p:spPr>
          <a:xfrm flipV="1">
            <a:off x="6187016" y="3826719"/>
            <a:ext cx="2502" cy="101263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1" name="44 CuadroTexto"/>
          <p:cNvSpPr txBox="1"/>
          <p:nvPr/>
        </p:nvSpPr>
        <p:spPr>
          <a:xfrm>
            <a:off x="9001138" y="3600437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1 %</a:t>
            </a:r>
          </a:p>
          <a:p>
            <a:pPr algn="ctr">
              <a:defRPr sz="3200"/>
            </a:pPr>
            <a:r>
              <a:t>Otro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3" name="7 Marcador de contenido"/>
          <p:cNvGraphicFramePr/>
          <p:nvPr>
            <p:extLst>
              <p:ext uri="{D42A27DB-BD31-4B8C-83A1-F6EECF244321}">
                <p14:modId xmlns:p14="http://schemas.microsoft.com/office/powerpoint/2010/main" val="3246579302"/>
              </p:ext>
            </p:extLst>
          </p:nvPr>
        </p:nvGraphicFramePr>
        <p:xfrm>
          <a:off x="4384353" y="4528642"/>
          <a:ext cx="6083110" cy="608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84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18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186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¿Conociste el resultado del último examen de VIH/SIDA que te hiciste?</a:t>
            </a:r>
          </a:p>
        </p:txBody>
      </p:sp>
      <p:sp>
        <p:nvSpPr>
          <p:cNvPr id="1187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188" name="8 CuadroTexto"/>
          <p:cNvSpPr txBox="1"/>
          <p:nvPr/>
        </p:nvSpPr>
        <p:spPr>
          <a:xfrm>
            <a:off x="11138869" y="7063899"/>
            <a:ext cx="326293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61,1%</a:t>
            </a:r>
          </a:p>
          <a:p>
            <a:pPr algn="ctr">
              <a:defRPr sz="3200"/>
            </a:pPr>
            <a:r>
              <a:t>Sí, soy seronegativo</a:t>
            </a:r>
          </a:p>
        </p:txBody>
      </p:sp>
      <p:sp>
        <p:nvSpPr>
          <p:cNvPr id="1189" name="9 Conector recto"/>
          <p:cNvSpPr/>
          <p:nvPr/>
        </p:nvSpPr>
        <p:spPr>
          <a:xfrm flipH="1" flipV="1">
            <a:off x="12377833" y="6388810"/>
            <a:ext cx="223780" cy="45006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0" name="10 Conector recto"/>
          <p:cNvSpPr/>
          <p:nvPr/>
        </p:nvSpPr>
        <p:spPr>
          <a:xfrm flipV="1">
            <a:off x="10272734" y="6391311"/>
            <a:ext cx="2103850" cy="949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1" name="16 CuadroTexto"/>
          <p:cNvSpPr txBox="1"/>
          <p:nvPr/>
        </p:nvSpPr>
        <p:spPr>
          <a:xfrm>
            <a:off x="10760298" y="3777246"/>
            <a:ext cx="2798585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1,8 %</a:t>
            </a:r>
          </a:p>
          <a:p>
            <a:pPr algn="ctr">
              <a:defRPr sz="3200"/>
            </a:pPr>
            <a:r>
              <a:t>No, porque no me interesaba saberlo</a:t>
            </a:r>
          </a:p>
        </p:txBody>
      </p:sp>
      <p:sp>
        <p:nvSpPr>
          <p:cNvPr id="1192" name="19 Conector recto"/>
          <p:cNvSpPr/>
          <p:nvPr/>
        </p:nvSpPr>
        <p:spPr>
          <a:xfrm>
            <a:off x="4700570" y="3829039"/>
            <a:ext cx="213778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3" name="20 CuadroTexto"/>
          <p:cNvSpPr txBox="1"/>
          <p:nvPr/>
        </p:nvSpPr>
        <p:spPr>
          <a:xfrm>
            <a:off x="441079" y="5422105"/>
            <a:ext cx="337544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6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Si, soy seropositivo </a:t>
            </a:r>
          </a:p>
        </p:txBody>
      </p:sp>
      <p:sp>
        <p:nvSpPr>
          <p:cNvPr id="1194" name="21 Conector recto"/>
          <p:cNvSpPr/>
          <p:nvPr/>
        </p:nvSpPr>
        <p:spPr>
          <a:xfrm>
            <a:off x="2812820" y="8639106"/>
            <a:ext cx="1800239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5" name="22 Conector recto"/>
          <p:cNvSpPr/>
          <p:nvPr/>
        </p:nvSpPr>
        <p:spPr>
          <a:xfrm flipV="1">
            <a:off x="2812820" y="863910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6" name="23 CuadroTexto"/>
          <p:cNvSpPr txBox="1"/>
          <p:nvPr/>
        </p:nvSpPr>
        <p:spPr>
          <a:xfrm>
            <a:off x="1125147" y="9201681"/>
            <a:ext cx="371294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2</a:t>
            </a:r>
            <a:r>
              <a:rPr lang="es-ES_tradnl" dirty="0" smtClean="0"/>
              <a:t>8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Nunca me he hecho el examen</a:t>
            </a:r>
          </a:p>
        </p:txBody>
      </p:sp>
      <p:sp>
        <p:nvSpPr>
          <p:cNvPr id="1197" name="24 Conector recto"/>
          <p:cNvSpPr/>
          <p:nvPr/>
        </p:nvSpPr>
        <p:spPr>
          <a:xfrm>
            <a:off x="7272338" y="4114791"/>
            <a:ext cx="4143405" cy="158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8" name="25 Conector recto"/>
          <p:cNvSpPr/>
          <p:nvPr/>
        </p:nvSpPr>
        <p:spPr>
          <a:xfrm flipV="1">
            <a:off x="7271087" y="4116041"/>
            <a:ext cx="2502" cy="33754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9" name="26 Conector recto"/>
          <p:cNvSpPr/>
          <p:nvPr/>
        </p:nvSpPr>
        <p:spPr>
          <a:xfrm flipV="1">
            <a:off x="6837105" y="3830290"/>
            <a:ext cx="2502" cy="76310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0" name="40 Conector recto"/>
          <p:cNvSpPr/>
          <p:nvPr/>
        </p:nvSpPr>
        <p:spPr>
          <a:xfrm>
            <a:off x="2128802" y="4972046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1" name="42 Conector recto"/>
          <p:cNvSpPr/>
          <p:nvPr/>
        </p:nvSpPr>
        <p:spPr>
          <a:xfrm flipV="1">
            <a:off x="2128801" y="497204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2" name="44 CuadroTexto"/>
          <p:cNvSpPr txBox="1"/>
          <p:nvPr/>
        </p:nvSpPr>
        <p:spPr>
          <a:xfrm>
            <a:off x="1843049" y="3471848"/>
            <a:ext cx="4613110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3,1%</a:t>
            </a:r>
          </a:p>
          <a:p>
            <a:pPr algn="ctr">
              <a:defRPr sz="3200"/>
            </a:pPr>
            <a:r>
              <a:t>Sí, pero no quiero decirlo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205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07" name="8 Marcador de contenido"/>
          <p:cNvGraphicFramePr/>
          <p:nvPr/>
        </p:nvGraphicFramePr>
        <p:xfrm>
          <a:off x="2189337" y="3794130"/>
          <a:ext cx="10536498" cy="5677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08" name="9 CuadroTexto"/>
          <p:cNvSpPr txBox="1"/>
          <p:nvPr/>
        </p:nvSpPr>
        <p:spPr>
          <a:xfrm>
            <a:off x="675038" y="2656060"/>
            <a:ext cx="1305172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Si nunca te has hecho el examen del VIH/SIDA ¿Por qué ha sido?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0" name="7 Marcador de contenido"/>
          <p:cNvGraphicFramePr/>
          <p:nvPr/>
        </p:nvGraphicFramePr>
        <p:xfrm>
          <a:off x="4721919" y="4890685"/>
          <a:ext cx="5745565" cy="5745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1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1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13" name="5 CuadroTexto"/>
          <p:cNvSpPr txBox="1"/>
          <p:nvPr/>
        </p:nvSpPr>
        <p:spPr>
          <a:xfrm>
            <a:off x="900068" y="2587804"/>
            <a:ext cx="11589030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¿Alguna vez en tu vida tuviste relaciones sexuales con una persona sabiendo que </a:t>
            </a:r>
            <a:r>
              <a:rPr dirty="0" smtClean="0"/>
              <a:t>vivía </a:t>
            </a:r>
            <a:r>
              <a:rPr dirty="0"/>
              <a:t>con VIH?</a:t>
            </a:r>
          </a:p>
        </p:txBody>
      </p:sp>
      <p:sp>
        <p:nvSpPr>
          <p:cNvPr id="121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215" name="66 CuadroTexto"/>
          <p:cNvSpPr txBox="1"/>
          <p:nvPr/>
        </p:nvSpPr>
        <p:spPr>
          <a:xfrm>
            <a:off x="10913889" y="8326060"/>
            <a:ext cx="2587843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71,5%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216" name="67 Conector recto"/>
          <p:cNvSpPr/>
          <p:nvPr/>
        </p:nvSpPr>
        <p:spPr>
          <a:xfrm flipV="1">
            <a:off x="12151553" y="9451210"/>
            <a:ext cx="2502" cy="67634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7" name="68 Conector recto"/>
          <p:cNvSpPr/>
          <p:nvPr/>
        </p:nvSpPr>
        <p:spPr>
          <a:xfrm>
            <a:off x="9226167" y="10126298"/>
            <a:ext cx="292538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8" name="69 Conector recto"/>
          <p:cNvSpPr/>
          <p:nvPr/>
        </p:nvSpPr>
        <p:spPr>
          <a:xfrm>
            <a:off x="3240459" y="7538457"/>
            <a:ext cx="1462694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9" name="70 CuadroTexto"/>
          <p:cNvSpPr txBox="1"/>
          <p:nvPr/>
        </p:nvSpPr>
        <p:spPr>
          <a:xfrm>
            <a:off x="1557298" y="7186624"/>
            <a:ext cx="2341381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dirty="0" smtClean="0"/>
              <a:t>1</a:t>
            </a:r>
            <a:r>
              <a:rPr lang="es-ES_tradnl" dirty="0" smtClean="0"/>
              <a:t>9</a:t>
            </a:r>
            <a:r>
              <a:rPr dirty="0" smtClean="0"/>
              <a:t>,</a:t>
            </a:r>
            <a:r>
              <a:rPr lang="es-ES_tradnl" dirty="0" smtClean="0"/>
              <a:t>4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/>
              <a:t>Sí, siempre con condón</a:t>
            </a:r>
          </a:p>
        </p:txBody>
      </p:sp>
      <p:sp>
        <p:nvSpPr>
          <p:cNvPr id="1220" name="71 CuadroTexto"/>
          <p:cNvSpPr txBox="1"/>
          <p:nvPr/>
        </p:nvSpPr>
        <p:spPr>
          <a:xfrm>
            <a:off x="11344303" y="3471848"/>
            <a:ext cx="2286017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5,1 %</a:t>
            </a:r>
          </a:p>
          <a:p>
            <a:pPr algn="ctr">
              <a:defRPr sz="3200"/>
            </a:pPr>
            <a:r>
              <a:t>Sí, a veces con condón</a:t>
            </a:r>
          </a:p>
        </p:txBody>
      </p:sp>
      <p:sp>
        <p:nvSpPr>
          <p:cNvPr id="1221" name="72 Conector recto"/>
          <p:cNvSpPr/>
          <p:nvPr/>
        </p:nvSpPr>
        <p:spPr>
          <a:xfrm flipV="1">
            <a:off x="7558089" y="440054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2" name="73 Conector recto"/>
          <p:cNvSpPr/>
          <p:nvPr/>
        </p:nvSpPr>
        <p:spPr>
          <a:xfrm>
            <a:off x="7558089" y="4400543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3" name="74 Conector recto"/>
          <p:cNvSpPr/>
          <p:nvPr/>
        </p:nvSpPr>
        <p:spPr>
          <a:xfrm>
            <a:off x="3456484" y="4847106"/>
            <a:ext cx="270035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4" name="75 CuadroTexto"/>
          <p:cNvSpPr txBox="1"/>
          <p:nvPr/>
        </p:nvSpPr>
        <p:spPr>
          <a:xfrm>
            <a:off x="1485859" y="4614857"/>
            <a:ext cx="3003969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rPr lang="es-ES_tradnl" dirty="0" smtClean="0"/>
              <a:t>3</a:t>
            </a:r>
            <a:r>
              <a:rPr dirty="0" smtClean="0"/>
              <a:t>,</a:t>
            </a:r>
            <a:r>
              <a:rPr lang="es-ES_tradnl" dirty="0" smtClean="0"/>
              <a:t>3</a:t>
            </a:r>
            <a:r>
              <a:rPr dirty="0" smtClean="0"/>
              <a:t>%</a:t>
            </a:r>
            <a:endParaRPr dirty="0"/>
          </a:p>
          <a:p>
            <a:pPr algn="ctr">
              <a:defRPr sz="3200"/>
            </a:pPr>
            <a:r>
              <a:rPr dirty="0" smtClean="0"/>
              <a:t>Nunca </a:t>
            </a:r>
            <a:r>
              <a:rPr dirty="0"/>
              <a:t>he tenido relaciones sexuales</a:t>
            </a:r>
          </a:p>
        </p:txBody>
      </p:sp>
      <p:sp>
        <p:nvSpPr>
          <p:cNvPr id="1225" name="78 Conector recto"/>
          <p:cNvSpPr/>
          <p:nvPr/>
        </p:nvSpPr>
        <p:spPr>
          <a:xfrm>
            <a:off x="7272338" y="3829039"/>
            <a:ext cx="4500595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6" name="79 Conector recto"/>
          <p:cNvSpPr/>
          <p:nvPr/>
        </p:nvSpPr>
        <p:spPr>
          <a:xfrm flipV="1">
            <a:off x="7272338" y="3829038"/>
            <a:ext cx="2502" cy="101513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7" name="80 Conector recto"/>
          <p:cNvSpPr/>
          <p:nvPr/>
        </p:nvSpPr>
        <p:spPr>
          <a:xfrm flipV="1">
            <a:off x="6156840" y="4847106"/>
            <a:ext cx="2502" cy="33754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8" name="81 CuadroTexto"/>
          <p:cNvSpPr txBox="1"/>
          <p:nvPr/>
        </p:nvSpPr>
        <p:spPr>
          <a:xfrm>
            <a:off x="10487048" y="6043617"/>
            <a:ext cx="2214579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0,7 %</a:t>
            </a:r>
          </a:p>
          <a:p>
            <a:pPr algn="ctr">
              <a:defRPr sz="3200"/>
            </a:pPr>
            <a:r>
              <a:t>Sí, nunca con condón</a:t>
            </a:r>
          </a:p>
        </p:txBody>
      </p:sp>
      <p:sp>
        <p:nvSpPr>
          <p:cNvPr id="1229" name="89 Conector recto"/>
          <p:cNvSpPr/>
          <p:nvPr/>
        </p:nvSpPr>
        <p:spPr>
          <a:xfrm flipV="1">
            <a:off x="11272865" y="4400542"/>
            <a:ext cx="2502" cy="168772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1" name="7 Marcador de contenido"/>
          <p:cNvGraphicFramePr/>
          <p:nvPr/>
        </p:nvGraphicFramePr>
        <p:xfrm>
          <a:off x="4103065" y="4665655"/>
          <a:ext cx="5970595" cy="597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32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3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34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¿Has tenido una o más parejas que viven con VIH?</a:t>
            </a:r>
          </a:p>
        </p:txBody>
      </p:sp>
      <p:sp>
        <p:nvSpPr>
          <p:cNvPr id="1235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236" name="9 Conector recto"/>
          <p:cNvSpPr/>
          <p:nvPr/>
        </p:nvSpPr>
        <p:spPr>
          <a:xfrm flipV="1">
            <a:off x="12376583" y="6388810"/>
            <a:ext cx="1252" cy="69958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7" name="10 Conector recto"/>
          <p:cNvSpPr/>
          <p:nvPr/>
        </p:nvSpPr>
        <p:spPr>
          <a:xfrm>
            <a:off x="9865196" y="6388808"/>
            <a:ext cx="2511388" cy="250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8" name="11 CuadroTexto"/>
          <p:cNvSpPr txBox="1"/>
          <p:nvPr/>
        </p:nvSpPr>
        <p:spPr>
          <a:xfrm>
            <a:off x="11115289" y="7211566"/>
            <a:ext cx="24752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72,6 %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239" name="12 Conector recto"/>
          <p:cNvSpPr/>
          <p:nvPr/>
        </p:nvSpPr>
        <p:spPr>
          <a:xfrm>
            <a:off x="3262879" y="4464570"/>
            <a:ext cx="213778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0" name="13 CuadroTexto"/>
          <p:cNvSpPr txBox="1"/>
          <p:nvPr/>
        </p:nvSpPr>
        <p:spPr>
          <a:xfrm>
            <a:off x="-175455" y="7194784"/>
            <a:ext cx="3375446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14,9%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1241" name="19 Conector recto"/>
          <p:cNvSpPr/>
          <p:nvPr/>
        </p:nvSpPr>
        <p:spPr>
          <a:xfrm flipV="1">
            <a:off x="5399413" y="4465821"/>
            <a:ext cx="2502" cy="763106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2" name="20 Conector recto"/>
          <p:cNvSpPr/>
          <p:nvPr/>
        </p:nvSpPr>
        <p:spPr>
          <a:xfrm>
            <a:off x="1512269" y="6750853"/>
            <a:ext cx="2700306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3" name="21 Conector recto"/>
          <p:cNvSpPr/>
          <p:nvPr/>
        </p:nvSpPr>
        <p:spPr>
          <a:xfrm flipV="1">
            <a:off x="1512268" y="6750853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4" name="22 CuadroTexto"/>
          <p:cNvSpPr txBox="1"/>
          <p:nvPr/>
        </p:nvSpPr>
        <p:spPr>
          <a:xfrm>
            <a:off x="787554" y="4275527"/>
            <a:ext cx="3600477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12,5%</a:t>
            </a:r>
          </a:p>
          <a:p>
            <a:pPr algn="ctr">
              <a:defRPr sz="3200"/>
            </a:pPr>
            <a:r>
              <a:t>No sé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3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247" name="4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4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49" name="8 Marcador de contenido"/>
          <p:cNvGraphicFramePr/>
          <p:nvPr/>
        </p:nvGraphicFramePr>
        <p:xfrm>
          <a:off x="2610942" y="3794130"/>
          <a:ext cx="10017800" cy="5677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50" name="9 CuadroTexto"/>
          <p:cNvSpPr txBox="1"/>
          <p:nvPr/>
        </p:nvSpPr>
        <p:spPr>
          <a:xfrm>
            <a:off x="931724" y="2697014"/>
            <a:ext cx="1305172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el último año, ¿has tenido alguno de estos problemas de salud?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2" name="7 Marcador de contenido"/>
          <p:cNvGraphicFramePr/>
          <p:nvPr/>
        </p:nvGraphicFramePr>
        <p:xfrm>
          <a:off x="4721919" y="4328112"/>
          <a:ext cx="5745565" cy="5745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5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5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55" name="5 CuadroTexto"/>
          <p:cNvSpPr txBox="1"/>
          <p:nvPr/>
        </p:nvSpPr>
        <p:spPr>
          <a:xfrm>
            <a:off x="900068" y="2587804"/>
            <a:ext cx="11589030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¿La última vez que tuviste ITS seguiste algún tratamiento?</a:t>
            </a:r>
          </a:p>
        </p:txBody>
      </p:sp>
      <p:sp>
        <p:nvSpPr>
          <p:cNvPr id="125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 b="1">
                <a:solidFill>
                  <a:srgbClr val="376092"/>
                </a:solidFill>
              </a:defRPr>
            </a:lvl1pPr>
          </a:lstStyle>
          <a:p>
            <a:r>
              <a:t>VIH / Sida</a:t>
            </a:r>
          </a:p>
        </p:txBody>
      </p:sp>
      <p:sp>
        <p:nvSpPr>
          <p:cNvPr id="1257" name="12 CuadroTexto"/>
          <p:cNvSpPr txBox="1"/>
          <p:nvPr/>
        </p:nvSpPr>
        <p:spPr>
          <a:xfrm>
            <a:off x="11138869" y="7650973"/>
            <a:ext cx="3262932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63,4%</a:t>
            </a:r>
          </a:p>
          <a:p>
            <a:pPr algn="ctr">
              <a:defRPr sz="3200"/>
            </a:pPr>
            <a:r>
              <a:t>Nunca he tenido una ITS</a:t>
            </a:r>
          </a:p>
        </p:txBody>
      </p:sp>
      <p:sp>
        <p:nvSpPr>
          <p:cNvPr id="1258" name="13 Conector recto"/>
          <p:cNvSpPr/>
          <p:nvPr/>
        </p:nvSpPr>
        <p:spPr>
          <a:xfrm flipH="1" flipV="1">
            <a:off x="12601499" y="7000382"/>
            <a:ext cx="114" cy="42556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9" name="14 Conector recto"/>
          <p:cNvSpPr/>
          <p:nvPr/>
        </p:nvSpPr>
        <p:spPr>
          <a:xfrm flipV="1">
            <a:off x="10463717" y="6978384"/>
            <a:ext cx="2137783" cy="2199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0" name="15 CuadroTexto"/>
          <p:cNvSpPr txBox="1"/>
          <p:nvPr/>
        </p:nvSpPr>
        <p:spPr>
          <a:xfrm>
            <a:off x="10487048" y="3686162"/>
            <a:ext cx="3023614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2,1 %</a:t>
            </a:r>
          </a:p>
          <a:p>
            <a:pPr algn="ctr">
              <a:defRPr sz="3200"/>
            </a:pPr>
            <a:r>
              <a:t>Sí, pero no lo terminé</a:t>
            </a:r>
          </a:p>
        </p:txBody>
      </p:sp>
      <p:sp>
        <p:nvSpPr>
          <p:cNvPr id="1261" name="17 CuadroTexto"/>
          <p:cNvSpPr txBox="1"/>
          <p:nvPr/>
        </p:nvSpPr>
        <p:spPr>
          <a:xfrm>
            <a:off x="1700173" y="5043485"/>
            <a:ext cx="214314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6,3%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1262" name="18 Conector recto"/>
          <p:cNvSpPr/>
          <p:nvPr/>
        </p:nvSpPr>
        <p:spPr>
          <a:xfrm>
            <a:off x="2925335" y="7313428"/>
            <a:ext cx="1800240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3" name="19 Conector recto"/>
          <p:cNvSpPr/>
          <p:nvPr/>
        </p:nvSpPr>
        <p:spPr>
          <a:xfrm flipV="1">
            <a:off x="2925335" y="7313427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4" name="20 CuadroTexto"/>
          <p:cNvSpPr txBox="1"/>
          <p:nvPr/>
        </p:nvSpPr>
        <p:spPr>
          <a:xfrm>
            <a:off x="1237663" y="7876002"/>
            <a:ext cx="3712941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28,2%</a:t>
            </a:r>
          </a:p>
          <a:p>
            <a:pPr algn="ctr">
              <a:defRPr sz="3200"/>
            </a:pPr>
            <a:r>
              <a:t>Sí, lo terminé</a:t>
            </a:r>
          </a:p>
        </p:txBody>
      </p:sp>
      <p:sp>
        <p:nvSpPr>
          <p:cNvPr id="1265" name="21 Conector recto"/>
          <p:cNvSpPr/>
          <p:nvPr/>
        </p:nvSpPr>
        <p:spPr>
          <a:xfrm>
            <a:off x="7486652" y="3971914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6" name="22 Conector recto"/>
          <p:cNvSpPr/>
          <p:nvPr/>
        </p:nvSpPr>
        <p:spPr>
          <a:xfrm flipV="1">
            <a:off x="7485401" y="3973166"/>
            <a:ext cx="2502" cy="33754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7" name="24 Conector recto"/>
          <p:cNvSpPr/>
          <p:nvPr/>
        </p:nvSpPr>
        <p:spPr>
          <a:xfrm>
            <a:off x="2771743" y="4543419"/>
            <a:ext cx="371299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8" name="25 Conector recto"/>
          <p:cNvSpPr/>
          <p:nvPr/>
        </p:nvSpPr>
        <p:spPr>
          <a:xfrm flipV="1">
            <a:off x="2771743" y="454341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0" name="7 Marcador de contenido"/>
          <p:cNvGraphicFramePr/>
          <p:nvPr/>
        </p:nvGraphicFramePr>
        <p:xfrm>
          <a:off x="4890691" y="4565643"/>
          <a:ext cx="5745565" cy="5745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7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7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73" name="5 CuadroTexto"/>
          <p:cNvSpPr txBox="1"/>
          <p:nvPr/>
        </p:nvSpPr>
        <p:spPr>
          <a:xfrm>
            <a:off x="900067" y="2587804"/>
            <a:ext cx="12376636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¿Cuándo tiene problemas de salud sexual, qué haces?</a:t>
            </a:r>
          </a:p>
        </p:txBody>
      </p:sp>
      <p:sp>
        <p:nvSpPr>
          <p:cNvPr id="127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sp>
        <p:nvSpPr>
          <p:cNvPr id="1275" name="9 CuadroTexto"/>
          <p:cNvSpPr txBox="1"/>
          <p:nvPr/>
        </p:nvSpPr>
        <p:spPr>
          <a:xfrm>
            <a:off x="11138868" y="7301431"/>
            <a:ext cx="3262932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51,8%</a:t>
            </a:r>
          </a:p>
          <a:p>
            <a:pPr algn="ctr">
              <a:defRPr sz="3200"/>
            </a:pPr>
            <a:r>
              <a:t>No he tenido problemas de salud sexual</a:t>
            </a:r>
          </a:p>
        </p:txBody>
      </p:sp>
      <p:sp>
        <p:nvSpPr>
          <p:cNvPr id="1276" name="10 Conector recto"/>
          <p:cNvSpPr/>
          <p:nvPr/>
        </p:nvSpPr>
        <p:spPr>
          <a:xfrm flipH="1" flipV="1">
            <a:off x="12601611" y="6763356"/>
            <a:ext cx="223780" cy="45006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7" name="11 Conector recto"/>
          <p:cNvSpPr/>
          <p:nvPr/>
        </p:nvSpPr>
        <p:spPr>
          <a:xfrm>
            <a:off x="10463830" y="6763353"/>
            <a:ext cx="213778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8" name="12 CuadroTexto"/>
          <p:cNvSpPr txBox="1"/>
          <p:nvPr/>
        </p:nvSpPr>
        <p:spPr>
          <a:xfrm>
            <a:off x="10238751" y="3950482"/>
            <a:ext cx="4163050" cy="261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3 %</a:t>
            </a:r>
          </a:p>
          <a:p>
            <a:pPr algn="ctr">
              <a:defRPr sz="3200"/>
            </a:pPr>
            <a:r>
              <a:t>He consultado a un médico, pero no siempre he seguido los tratamientos </a:t>
            </a:r>
          </a:p>
        </p:txBody>
      </p:sp>
      <p:sp>
        <p:nvSpPr>
          <p:cNvPr id="1279" name="13 Conector recto"/>
          <p:cNvSpPr/>
          <p:nvPr/>
        </p:nvSpPr>
        <p:spPr>
          <a:xfrm>
            <a:off x="4557693" y="3857468"/>
            <a:ext cx="2137782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0" name="14 CuadroTexto"/>
          <p:cNvSpPr txBox="1"/>
          <p:nvPr/>
        </p:nvSpPr>
        <p:spPr>
          <a:xfrm>
            <a:off x="342850" y="5709644"/>
            <a:ext cx="3786215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4,5%</a:t>
            </a:r>
          </a:p>
          <a:p>
            <a:pPr algn="ctr">
              <a:defRPr sz="3200"/>
            </a:pPr>
            <a:r>
              <a:t>Nunca he consultado a un médico </a:t>
            </a:r>
          </a:p>
        </p:txBody>
      </p:sp>
      <p:sp>
        <p:nvSpPr>
          <p:cNvPr id="1281" name="15 Conector recto"/>
          <p:cNvSpPr/>
          <p:nvPr/>
        </p:nvSpPr>
        <p:spPr>
          <a:xfrm>
            <a:off x="2700305" y="7775988"/>
            <a:ext cx="2250298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2" name="16 Conector recto"/>
          <p:cNvSpPr/>
          <p:nvPr/>
        </p:nvSpPr>
        <p:spPr>
          <a:xfrm flipV="1">
            <a:off x="2700304" y="7775988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3" name="17 CuadroTexto"/>
          <p:cNvSpPr txBox="1"/>
          <p:nvPr/>
        </p:nvSpPr>
        <p:spPr>
          <a:xfrm>
            <a:off x="557165" y="8352849"/>
            <a:ext cx="4429157" cy="2114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35,9%</a:t>
            </a:r>
          </a:p>
          <a:p>
            <a:pPr algn="ctr">
              <a:defRPr sz="3200"/>
            </a:pPr>
            <a:r>
              <a:t>Siempre he consultado a un médico y he seguido los tratamientos </a:t>
            </a:r>
          </a:p>
        </p:txBody>
      </p:sp>
      <p:sp>
        <p:nvSpPr>
          <p:cNvPr id="1284" name="18 Conector recto"/>
          <p:cNvSpPr/>
          <p:nvPr/>
        </p:nvSpPr>
        <p:spPr>
          <a:xfrm>
            <a:off x="7538442" y="4248546"/>
            <a:ext cx="393802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5" name="19 Conector recto"/>
          <p:cNvSpPr/>
          <p:nvPr/>
        </p:nvSpPr>
        <p:spPr>
          <a:xfrm flipV="1">
            <a:off x="7537193" y="4249798"/>
            <a:ext cx="2502" cy="337545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6" name="20 Conector recto"/>
          <p:cNvSpPr/>
          <p:nvPr/>
        </p:nvSpPr>
        <p:spPr>
          <a:xfrm flipH="1" flipV="1">
            <a:off x="6695475" y="3857468"/>
            <a:ext cx="4" cy="900123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7" name="21 Conector recto"/>
          <p:cNvSpPr/>
          <p:nvPr/>
        </p:nvSpPr>
        <p:spPr>
          <a:xfrm>
            <a:off x="2271677" y="5138139"/>
            <a:ext cx="3712991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8" name="22 Conector recto"/>
          <p:cNvSpPr/>
          <p:nvPr/>
        </p:nvSpPr>
        <p:spPr>
          <a:xfrm flipV="1">
            <a:off x="2271677" y="5138139"/>
            <a:ext cx="1252" cy="451311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9" name="23 CuadroTexto"/>
          <p:cNvSpPr txBox="1"/>
          <p:nvPr/>
        </p:nvSpPr>
        <p:spPr>
          <a:xfrm>
            <a:off x="1485858" y="3500277"/>
            <a:ext cx="4613111" cy="1619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4,8%</a:t>
            </a:r>
          </a:p>
          <a:p>
            <a:pPr algn="ctr">
              <a:defRPr sz="3200"/>
            </a:pPr>
            <a:r>
              <a:t>A veces he consultado a un médico y otras no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9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93" name="5 CuadroTexto"/>
          <p:cNvSpPr txBox="1"/>
          <p:nvPr/>
        </p:nvSpPr>
        <p:spPr>
          <a:xfrm>
            <a:off x="900067" y="2587804"/>
            <a:ext cx="12376636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VIH se puede transmitir en una relación entre un varón y una mujer, si no se usa preservativo</a:t>
            </a:r>
          </a:p>
        </p:txBody>
      </p:sp>
      <p:sp>
        <p:nvSpPr>
          <p:cNvPr id="129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295" name="8 Marcador de contenido"/>
          <p:cNvGraphicFramePr/>
          <p:nvPr/>
        </p:nvGraphicFramePr>
        <p:xfrm>
          <a:off x="3216542" y="3730683"/>
          <a:ext cx="9193052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29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299" name="5 CuadroTexto"/>
          <p:cNvSpPr txBox="1"/>
          <p:nvPr/>
        </p:nvSpPr>
        <p:spPr>
          <a:xfrm>
            <a:off x="900067" y="2587804"/>
            <a:ext cx="12376636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VIH se puede transmitir de la madre al hijo durante el embarazo</a:t>
            </a:r>
          </a:p>
        </p:txBody>
      </p:sp>
      <p:sp>
        <p:nvSpPr>
          <p:cNvPr id="130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01" name="8 Marcador de contenido"/>
          <p:cNvGraphicFramePr/>
          <p:nvPr/>
        </p:nvGraphicFramePr>
        <p:xfrm>
          <a:off x="3216542" y="3730683"/>
          <a:ext cx="8737849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" name="3 Marcador de contenido"/>
          <p:cNvGraphicFramePr/>
          <p:nvPr/>
        </p:nvGraphicFramePr>
        <p:xfrm>
          <a:off x="3910356" y="3708386"/>
          <a:ext cx="6275290" cy="6275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6" name="4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Perfil de los encuestados</a:t>
            </a:r>
          </a:p>
        </p:txBody>
      </p:sp>
      <p:sp>
        <p:nvSpPr>
          <p:cNvPr id="217" name="5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21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12 Conector recto"/>
          <p:cNvSpPr/>
          <p:nvPr/>
        </p:nvSpPr>
        <p:spPr>
          <a:xfrm flipV="1">
            <a:off x="6915150" y="3544536"/>
            <a:ext cx="1249" cy="141627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0" name="14 Conector recto"/>
          <p:cNvSpPr/>
          <p:nvPr/>
        </p:nvSpPr>
        <p:spPr>
          <a:xfrm>
            <a:off x="6915147" y="3543286"/>
            <a:ext cx="3375447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1" name="18 Conector recto"/>
          <p:cNvSpPr/>
          <p:nvPr/>
        </p:nvSpPr>
        <p:spPr>
          <a:xfrm>
            <a:off x="10129857" y="6329369"/>
            <a:ext cx="1912753" cy="25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2" name="20 CuadroTexto"/>
          <p:cNvSpPr txBox="1"/>
          <p:nvPr/>
        </p:nvSpPr>
        <p:spPr>
          <a:xfrm>
            <a:off x="9953050" y="3205740"/>
            <a:ext cx="196275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1,2%</a:t>
            </a:r>
          </a:p>
          <a:p>
            <a:pPr algn="ctr">
              <a:defRPr sz="3200"/>
            </a:pPr>
            <a:r>
              <a:t>Sí</a:t>
            </a:r>
          </a:p>
        </p:txBody>
      </p:sp>
      <p:sp>
        <p:nvSpPr>
          <p:cNvPr id="223" name="21 CuadroTexto"/>
          <p:cNvSpPr txBox="1"/>
          <p:nvPr/>
        </p:nvSpPr>
        <p:spPr>
          <a:xfrm>
            <a:off x="11415741" y="5972178"/>
            <a:ext cx="2475328" cy="1124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/>
          <a:p>
            <a:pPr algn="ctr">
              <a:defRPr sz="3200" b="1"/>
            </a:pPr>
            <a:r>
              <a:t>98,8%</a:t>
            </a:r>
          </a:p>
          <a:p>
            <a:pPr algn="ctr">
              <a:defRPr sz="3200"/>
            </a:pPr>
            <a:r>
              <a:t>No</a:t>
            </a:r>
          </a:p>
        </p:txBody>
      </p:sp>
      <p:sp>
        <p:nvSpPr>
          <p:cNvPr id="224" name="13 CuadroTexto"/>
          <p:cNvSpPr txBox="1"/>
          <p:nvPr/>
        </p:nvSpPr>
        <p:spPr>
          <a:xfrm>
            <a:off x="1271546" y="2543155"/>
            <a:ext cx="3214711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¿Tienes hijos?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0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05" name="5 CuadroTexto"/>
          <p:cNvSpPr txBox="1"/>
          <p:nvPr/>
        </p:nvSpPr>
        <p:spPr>
          <a:xfrm>
            <a:off x="900067" y="2587804"/>
            <a:ext cx="12376636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VIH se puede transmitir por una picadura de mosquito</a:t>
            </a:r>
          </a:p>
        </p:txBody>
      </p:sp>
      <p:sp>
        <p:nvSpPr>
          <p:cNvPr id="130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07" name="8 Marcador de contenido"/>
          <p:cNvGraphicFramePr/>
          <p:nvPr/>
        </p:nvGraphicFramePr>
        <p:xfrm>
          <a:off x="3216542" y="3730683"/>
          <a:ext cx="8852595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1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11" name="5 CuadroTexto"/>
          <p:cNvSpPr txBox="1"/>
          <p:nvPr/>
        </p:nvSpPr>
        <p:spPr>
          <a:xfrm>
            <a:off x="900067" y="2587804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Hay tratamientos para el VIH que mantienen en buen estado de salud y alargan la vida</a:t>
            </a:r>
          </a:p>
        </p:txBody>
      </p:sp>
      <p:sp>
        <p:nvSpPr>
          <p:cNvPr id="131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13" name="8 Marcador de contenido"/>
          <p:cNvGraphicFramePr/>
          <p:nvPr/>
        </p:nvGraphicFramePr>
        <p:xfrm>
          <a:off x="3216542" y="3730683"/>
          <a:ext cx="8686150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1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17" name="5 CuadroTexto"/>
          <p:cNvSpPr txBox="1"/>
          <p:nvPr/>
        </p:nvSpPr>
        <p:spPr>
          <a:xfrm>
            <a:off x="900067" y="2587804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En general una persona que tiene el virus VIH está en condiciones físicas de seguir trabajando normalmente</a:t>
            </a:r>
          </a:p>
        </p:txBody>
      </p:sp>
      <p:sp>
        <p:nvSpPr>
          <p:cNvPr id="1318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19" name="8 Marcador de contenido"/>
          <p:cNvGraphicFramePr/>
          <p:nvPr/>
        </p:nvGraphicFramePr>
        <p:xfrm>
          <a:off x="3216542" y="3730683"/>
          <a:ext cx="9216965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2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23" name="5 CuadroTexto"/>
          <p:cNvSpPr txBox="1"/>
          <p:nvPr/>
        </p:nvSpPr>
        <p:spPr>
          <a:xfrm>
            <a:off x="900067" y="2587804"/>
            <a:ext cx="1171999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Es posible que cualquier persona contraiga el VIH</a:t>
            </a:r>
          </a:p>
        </p:txBody>
      </p:sp>
      <p:sp>
        <p:nvSpPr>
          <p:cNvPr id="132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25" name="8 Marcador de contenido"/>
          <p:cNvGraphicFramePr/>
          <p:nvPr/>
        </p:nvGraphicFramePr>
        <p:xfrm>
          <a:off x="3216542" y="3730683"/>
          <a:ext cx="8822333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2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29" name="5 CuadroTexto"/>
          <p:cNvSpPr txBox="1"/>
          <p:nvPr/>
        </p:nvSpPr>
        <p:spPr>
          <a:xfrm>
            <a:off x="900067" y="2587804"/>
            <a:ext cx="1171999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El condón previene la transmisión del VIH</a:t>
            </a:r>
          </a:p>
        </p:txBody>
      </p:sp>
      <p:sp>
        <p:nvSpPr>
          <p:cNvPr id="133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31" name="8 Marcador de contenido"/>
          <p:cNvGraphicFramePr/>
          <p:nvPr/>
        </p:nvGraphicFramePr>
        <p:xfrm>
          <a:off x="3216542" y="3730683"/>
          <a:ext cx="8757268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3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35" name="5 CuadroTexto"/>
          <p:cNvSpPr txBox="1"/>
          <p:nvPr/>
        </p:nvSpPr>
        <p:spPr>
          <a:xfrm>
            <a:off x="900067" y="2587804"/>
            <a:ext cx="1171999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Una persona que se ve sana puede tener VIH/SIDA</a:t>
            </a:r>
          </a:p>
        </p:txBody>
      </p:sp>
      <p:sp>
        <p:nvSpPr>
          <p:cNvPr id="1336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37" name="8 Marcador de contenido"/>
          <p:cNvGraphicFramePr/>
          <p:nvPr/>
        </p:nvGraphicFramePr>
        <p:xfrm>
          <a:off x="3216542" y="3730683"/>
          <a:ext cx="8693716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4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41" name="5 CuadroTexto"/>
          <p:cNvSpPr txBox="1"/>
          <p:nvPr/>
        </p:nvSpPr>
        <p:spPr>
          <a:xfrm>
            <a:off x="900067" y="2587804"/>
            <a:ext cx="1171999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Las personas que viven con VIH/SIDA deben ser apartadas del resto</a:t>
            </a:r>
          </a:p>
        </p:txBody>
      </p:sp>
      <p:sp>
        <p:nvSpPr>
          <p:cNvPr id="1342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43" name="8 Marcador de contenido"/>
          <p:cNvGraphicFramePr/>
          <p:nvPr/>
        </p:nvGraphicFramePr>
        <p:xfrm>
          <a:off x="3216542" y="3730683"/>
          <a:ext cx="9216965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4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47" name="5 CuadroTexto"/>
          <p:cNvSpPr txBox="1"/>
          <p:nvPr/>
        </p:nvSpPr>
        <p:spPr>
          <a:xfrm>
            <a:off x="900067" y="2587804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Estaría dispuesto a compartir mis utensilios de alimentos con alguien que tiene VIH/SIDA</a:t>
            </a:r>
          </a:p>
        </p:txBody>
      </p:sp>
      <p:sp>
        <p:nvSpPr>
          <p:cNvPr id="1348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49" name="8 Marcador de contenido"/>
          <p:cNvGraphicFramePr/>
          <p:nvPr/>
        </p:nvGraphicFramePr>
        <p:xfrm>
          <a:off x="3216542" y="3730683"/>
          <a:ext cx="9170355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5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53" name="5 CuadroTexto"/>
          <p:cNvSpPr txBox="1"/>
          <p:nvPr/>
        </p:nvSpPr>
        <p:spPr>
          <a:xfrm>
            <a:off x="900067" y="2587804"/>
            <a:ext cx="11719994" cy="616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rPr dirty="0"/>
              <a:t>Cuidaría de alguien de mi familia si supiera que tiene VIH/SIDA</a:t>
            </a:r>
          </a:p>
        </p:txBody>
      </p:sp>
      <p:sp>
        <p:nvSpPr>
          <p:cNvPr id="1354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55" name="8 Marcador de contenido"/>
          <p:cNvGraphicFramePr/>
          <p:nvPr/>
        </p:nvGraphicFramePr>
        <p:xfrm>
          <a:off x="3216542" y="3730683"/>
          <a:ext cx="8897990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3 CuadroTexto"/>
          <p:cNvSpPr txBox="1"/>
          <p:nvPr/>
        </p:nvSpPr>
        <p:spPr>
          <a:xfrm>
            <a:off x="675042" y="2025229"/>
            <a:ext cx="13051723" cy="54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/>
          </a:lstStyle>
          <a:p>
            <a:r>
              <a:t>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35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2"/>
            <a:ext cx="5738208" cy="2543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59" name="5 CuadroTexto"/>
          <p:cNvSpPr txBox="1"/>
          <p:nvPr/>
        </p:nvSpPr>
        <p:spPr>
          <a:xfrm>
            <a:off x="900067" y="2587804"/>
            <a:ext cx="11719994" cy="1098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>
              <a:defRPr sz="3100" b="1"/>
            </a:lvl1pPr>
          </a:lstStyle>
          <a:p>
            <a:r>
              <a:t>Seguiría compartiendo con un compañero de trabajo o estudio de la misma manera que siempre luego de saber que tiene VIH/SIDA</a:t>
            </a:r>
          </a:p>
        </p:txBody>
      </p:sp>
      <p:sp>
        <p:nvSpPr>
          <p:cNvPr id="1360" name="6 CuadroTexto"/>
          <p:cNvSpPr txBox="1"/>
          <p:nvPr/>
        </p:nvSpPr>
        <p:spPr>
          <a:xfrm>
            <a:off x="5400611" y="787565"/>
            <a:ext cx="9001189" cy="590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66" tIns="66866" rIns="66866" bIns="66866">
            <a:spAutoFit/>
          </a:bodyPr>
          <a:lstStyle>
            <a:lvl1pPr algn="ctr">
              <a:defRPr sz="2900"/>
            </a:lvl1pPr>
          </a:lstStyle>
          <a:p>
            <a:r>
              <a:t>VIH / Sida</a:t>
            </a:r>
          </a:p>
        </p:txBody>
      </p:sp>
      <p:graphicFrame>
        <p:nvGraphicFramePr>
          <p:cNvPr id="1361" name="8 Marcador de contenido"/>
          <p:cNvGraphicFramePr/>
          <p:nvPr/>
        </p:nvGraphicFramePr>
        <p:xfrm>
          <a:off x="3216542" y="3730683"/>
          <a:ext cx="8574556" cy="567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33731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33731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33731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33731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8090</Words>
  <Application>Microsoft Macintosh PowerPoint</Application>
  <PresentationFormat>Personalizado</PresentationFormat>
  <Paragraphs>769</Paragraphs>
  <Slides>102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102</vt:i4>
      </vt:variant>
    </vt:vector>
  </HeadingPairs>
  <TitlesOfParts>
    <vt:vector size="103" baseType="lpstr">
      <vt:lpstr>Tema de Office</vt:lpstr>
      <vt:lpstr>Primera Encuesta sobre el comportamiento sexual y erótico de hombres que tienen sexo con hombres</vt:lpstr>
      <vt:lpstr>Encuesta sobre el comportamiento sexual y erótico de hombres que tienen sexo con hombres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Encuesta sobre el comportamiento sexual y erótico de hombres que tienen sexo con hombres</dc:title>
  <cp:lastModifiedBy>Office</cp:lastModifiedBy>
  <cp:revision>46</cp:revision>
  <dcterms:modified xsi:type="dcterms:W3CDTF">2018-12-27T12:35:25Z</dcterms:modified>
</cp:coreProperties>
</file>