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451" r:id="rId3"/>
    <p:sldId id="452" r:id="rId4"/>
    <p:sldId id="477" r:id="rId5"/>
    <p:sldId id="475" r:id="rId6"/>
    <p:sldId id="457" r:id="rId7"/>
    <p:sldId id="481" r:id="rId8"/>
    <p:sldId id="458" r:id="rId9"/>
    <p:sldId id="459" r:id="rId10"/>
    <p:sldId id="461" r:id="rId11"/>
    <p:sldId id="462" r:id="rId12"/>
    <p:sldId id="465" r:id="rId13"/>
    <p:sldId id="349" r:id="rId14"/>
    <p:sldId id="466" r:id="rId15"/>
    <p:sldId id="470" r:id="rId16"/>
    <p:sldId id="467" r:id="rId17"/>
    <p:sldId id="419" r:id="rId18"/>
    <p:sldId id="416" r:id="rId19"/>
    <p:sldId id="365" r:id="rId20"/>
    <p:sldId id="387" r:id="rId21"/>
    <p:sldId id="417" r:id="rId22"/>
    <p:sldId id="447" r:id="rId23"/>
    <p:sldId id="420" r:id="rId24"/>
    <p:sldId id="422" r:id="rId25"/>
    <p:sldId id="418" r:id="rId26"/>
    <p:sldId id="468" r:id="rId27"/>
    <p:sldId id="449" r:id="rId28"/>
    <p:sldId id="450" r:id="rId29"/>
    <p:sldId id="469" r:id="rId30"/>
    <p:sldId id="433" r:id="rId31"/>
    <p:sldId id="343" r:id="rId32"/>
    <p:sldId id="317" r:id="rId33"/>
    <p:sldId id="482" r:id="rId34"/>
    <p:sldId id="448" r:id="rId35"/>
    <p:sldId id="472" r:id="rId36"/>
    <p:sldId id="473" r:id="rId37"/>
    <p:sldId id="474" r:id="rId38"/>
    <p:sldId id="322" r:id="rId39"/>
  </p:sldIdLst>
  <p:sldSz cx="9144000" cy="5143500" type="screen16x9"/>
  <p:notesSz cx="6881813"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illan" initials="i"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1172" autoAdjust="0"/>
  </p:normalViewPr>
  <p:slideViewPr>
    <p:cSldViewPr snapToGrid="0" snapToObjects="1">
      <p:cViewPr varScale="1">
        <p:scale>
          <a:sx n="74" d="100"/>
          <a:sy n="74" d="100"/>
        </p:scale>
        <p:origin x="-1200" y="-90"/>
      </p:cViewPr>
      <p:guideLst>
        <p:guide orient="horz" pos="1625"/>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874" y="-96"/>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'1.1a'!$B$29</c:f>
              <c:strCache>
                <c:ptCount val="1"/>
                <c:pt idx="0">
                  <c:v>18 a 29 años</c:v>
                </c:pt>
              </c:strCache>
            </c:strRef>
          </c:tx>
          <c:spPr>
            <a:solidFill>
              <a:schemeClr val="accent1"/>
            </a:solidFill>
          </c:spPr>
          <c:invertIfNegative val="0"/>
          <c:cat>
            <c:strRef>
              <c:f>'1.1a'!$A$30:$A$34</c:f>
              <c:strCache>
                <c:ptCount val="5"/>
                <c:pt idx="0">
                  <c:v>Heterosexual</c:v>
                </c:pt>
                <c:pt idx="1">
                  <c:v>Gay/Lesbiana</c:v>
                </c:pt>
                <c:pt idx="2">
                  <c:v>Bisexual</c:v>
                </c:pt>
                <c:pt idx="3">
                  <c:v>Otro</c:v>
                </c:pt>
                <c:pt idx="4">
                  <c:v>Total</c:v>
                </c:pt>
              </c:strCache>
            </c:strRef>
          </c:cat>
          <c:val>
            <c:numRef>
              <c:f>'1.1a'!$B$30:$B$34</c:f>
              <c:numCache>
                <c:formatCode>0.0</c:formatCode>
                <c:ptCount val="5"/>
                <c:pt idx="0">
                  <c:v>26.691468566286513</c:v>
                </c:pt>
                <c:pt idx="1">
                  <c:v>49.207882137793582</c:v>
                </c:pt>
                <c:pt idx="2">
                  <c:v>83.250825082508257</c:v>
                </c:pt>
                <c:pt idx="3">
                  <c:v>36.702444841979727</c:v>
                </c:pt>
                <c:pt idx="4">
                  <c:v>27.138132348750659</c:v>
                </c:pt>
              </c:numCache>
            </c:numRef>
          </c:val>
        </c:ser>
        <c:ser>
          <c:idx val="1"/>
          <c:order val="1"/>
          <c:tx>
            <c:strRef>
              <c:f>'1.1a'!$C$29</c:f>
              <c:strCache>
                <c:ptCount val="1"/>
                <c:pt idx="0">
                  <c:v>30 a 54 años</c:v>
                </c:pt>
              </c:strCache>
            </c:strRef>
          </c:tx>
          <c:spPr>
            <a:solidFill>
              <a:schemeClr val="accent2"/>
            </a:solidFill>
          </c:spPr>
          <c:invertIfNegative val="0"/>
          <c:cat>
            <c:strRef>
              <c:f>'1.1a'!$A$30:$A$34</c:f>
              <c:strCache>
                <c:ptCount val="5"/>
                <c:pt idx="0">
                  <c:v>Heterosexual</c:v>
                </c:pt>
                <c:pt idx="1">
                  <c:v>Gay/Lesbiana</c:v>
                </c:pt>
                <c:pt idx="2">
                  <c:v>Bisexual</c:v>
                </c:pt>
                <c:pt idx="3">
                  <c:v>Otro</c:v>
                </c:pt>
                <c:pt idx="4">
                  <c:v>Total</c:v>
                </c:pt>
              </c:strCache>
            </c:strRef>
          </c:cat>
          <c:val>
            <c:numRef>
              <c:f>'1.1a'!$C$30:$C$34</c:f>
              <c:numCache>
                <c:formatCode>0.0</c:formatCode>
                <c:ptCount val="5"/>
                <c:pt idx="0">
                  <c:v>42.257107942512057</c:v>
                </c:pt>
                <c:pt idx="1">
                  <c:v>44.132574434421684</c:v>
                </c:pt>
                <c:pt idx="2">
                  <c:v>13.892086883106916</c:v>
                </c:pt>
                <c:pt idx="3">
                  <c:v>24.865831842576029</c:v>
                </c:pt>
                <c:pt idx="4">
                  <c:v>42.16607234802521</c:v>
                </c:pt>
              </c:numCache>
            </c:numRef>
          </c:val>
        </c:ser>
        <c:ser>
          <c:idx val="2"/>
          <c:order val="2"/>
          <c:tx>
            <c:strRef>
              <c:f>'1.1a'!$D$29</c:f>
              <c:strCache>
                <c:ptCount val="1"/>
                <c:pt idx="0">
                  <c:v>55 años y más</c:v>
                </c:pt>
              </c:strCache>
            </c:strRef>
          </c:tx>
          <c:spPr>
            <a:solidFill>
              <a:schemeClr val="bg1">
                <a:lumMod val="75000"/>
              </a:schemeClr>
            </a:solidFill>
          </c:spPr>
          <c:invertIfNegative val="0"/>
          <c:cat>
            <c:strRef>
              <c:f>'1.1a'!$A$30:$A$34</c:f>
              <c:strCache>
                <c:ptCount val="5"/>
                <c:pt idx="0">
                  <c:v>Heterosexual</c:v>
                </c:pt>
                <c:pt idx="1">
                  <c:v>Gay/Lesbiana</c:v>
                </c:pt>
                <c:pt idx="2">
                  <c:v>Bisexual</c:v>
                </c:pt>
                <c:pt idx="3">
                  <c:v>Otro</c:v>
                </c:pt>
                <c:pt idx="4">
                  <c:v>Total</c:v>
                </c:pt>
              </c:strCache>
            </c:strRef>
          </c:cat>
          <c:val>
            <c:numRef>
              <c:f>'1.1a'!$D$30:$D$34</c:f>
              <c:numCache>
                <c:formatCode>0.0</c:formatCode>
                <c:ptCount val="5"/>
                <c:pt idx="0">
                  <c:v>31.051423491201437</c:v>
                </c:pt>
                <c:pt idx="1">
                  <c:v>6.6595434277847403</c:v>
                </c:pt>
                <c:pt idx="2">
                  <c:v>2.8570880343848337</c:v>
                </c:pt>
                <c:pt idx="3">
                  <c:v>38.431723315444245</c:v>
                </c:pt>
                <c:pt idx="4">
                  <c:v>30.695795303224134</c:v>
                </c:pt>
              </c:numCache>
            </c:numRef>
          </c:val>
        </c:ser>
        <c:dLbls>
          <c:showLegendKey val="0"/>
          <c:showVal val="0"/>
          <c:showCatName val="0"/>
          <c:showSerName val="0"/>
          <c:showPercent val="0"/>
          <c:showBubbleSize val="0"/>
        </c:dLbls>
        <c:gapWidth val="150"/>
        <c:axId val="39048320"/>
        <c:axId val="39049856"/>
      </c:barChart>
      <c:catAx>
        <c:axId val="39048320"/>
        <c:scaling>
          <c:orientation val="minMax"/>
        </c:scaling>
        <c:delete val="0"/>
        <c:axPos val="b"/>
        <c:majorTickMark val="none"/>
        <c:minorTickMark val="none"/>
        <c:tickLblPos val="nextTo"/>
        <c:txPr>
          <a:bodyPr/>
          <a:lstStyle/>
          <a:p>
            <a:pPr>
              <a:defRPr baseline="0">
                <a:latin typeface="Verdana" panose="020B0604030504040204" pitchFamily="34" charset="0"/>
              </a:defRPr>
            </a:pPr>
            <a:endParaRPr lang="es-CL"/>
          </a:p>
        </c:txPr>
        <c:crossAx val="39049856"/>
        <c:crosses val="autoZero"/>
        <c:auto val="1"/>
        <c:lblAlgn val="ctr"/>
        <c:lblOffset val="100"/>
        <c:noMultiLvlLbl val="0"/>
      </c:catAx>
      <c:valAx>
        <c:axId val="39049856"/>
        <c:scaling>
          <c:orientation val="minMax"/>
          <c:max val="100"/>
        </c:scaling>
        <c:delete val="0"/>
        <c:axPos val="l"/>
        <c:numFmt formatCode="General" sourceLinked="0"/>
        <c:majorTickMark val="none"/>
        <c:minorTickMark val="none"/>
        <c:tickLblPos val="nextTo"/>
        <c:txPr>
          <a:bodyPr/>
          <a:lstStyle/>
          <a:p>
            <a:pPr>
              <a:defRPr baseline="0">
                <a:latin typeface="Verdana" panose="020B0604030504040204" pitchFamily="34" charset="0"/>
              </a:defRPr>
            </a:pPr>
            <a:endParaRPr lang="es-CL"/>
          </a:p>
        </c:txPr>
        <c:crossAx val="39048320"/>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25"/>
          <c:dLbls>
            <c:txPr>
              <a:bodyPr/>
              <a:lstStyle/>
              <a:p>
                <a:pPr>
                  <a:defRPr b="1" i="0" baseline="0">
                    <a:solidFill>
                      <a:schemeClr val="bg1"/>
                    </a:solidFill>
                    <a:latin typeface="Verdana" panose="020B0604030504040204" pitchFamily="34" charset="0"/>
                  </a:defRPr>
                </a:pPr>
                <a:endParaRPr lang="es-CL"/>
              </a:p>
            </c:txPr>
            <c:showLegendKey val="0"/>
            <c:showVal val="0"/>
            <c:showCatName val="0"/>
            <c:showSerName val="0"/>
            <c:showPercent val="1"/>
            <c:showBubbleSize val="0"/>
            <c:showLeaderLines val="1"/>
          </c:dLbls>
          <c:cat>
            <c:strRef>
              <c:f>T.injusto6!$A$63:$B$64</c:f>
              <c:strCache>
                <c:ptCount val="2"/>
                <c:pt idx="0">
                  <c:v>No Discriminado</c:v>
                </c:pt>
                <c:pt idx="1">
                  <c:v>Discriminado</c:v>
                </c:pt>
              </c:strCache>
            </c:strRef>
          </c:cat>
          <c:val>
            <c:numRef>
              <c:f>T.injusto6!$C$63:$C$64</c:f>
              <c:numCache>
                <c:formatCode>General</c:formatCode>
                <c:ptCount val="2"/>
                <c:pt idx="0">
                  <c:v>82.9</c:v>
                </c:pt>
                <c:pt idx="1">
                  <c:v>17.100000000000001</c:v>
                </c:pt>
              </c:numCache>
            </c:numRef>
          </c:val>
        </c:ser>
        <c:dLbls>
          <c:showLegendKey val="0"/>
          <c:showVal val="0"/>
          <c:showCatName val="0"/>
          <c:showSerName val="0"/>
          <c:showPercent val="1"/>
          <c:showBubbleSize val="0"/>
          <c:showLeaderLines val="1"/>
        </c:dLbls>
        <c:firstSliceAng val="0"/>
      </c:pieChart>
    </c:plotArea>
    <c:legend>
      <c:legendPos val="b"/>
      <c:layout/>
      <c:overlay val="0"/>
      <c:txPr>
        <a:bodyPr/>
        <a:lstStyle/>
        <a:p>
          <a:pPr>
            <a:defRPr baseline="0">
              <a:latin typeface="Verdana" panose="020B0604030504040204" pitchFamily="34" charset="0"/>
            </a:defRPr>
          </a:pPr>
          <a:endParaRPr lang="es-CL"/>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25"/>
          <c:dLbls>
            <c:txPr>
              <a:bodyPr/>
              <a:lstStyle/>
              <a:p>
                <a:pPr>
                  <a:defRPr b="1" i="0" baseline="0">
                    <a:solidFill>
                      <a:schemeClr val="bg1"/>
                    </a:solidFill>
                    <a:latin typeface="Verdana" panose="020B0604030504040204" pitchFamily="34" charset="0"/>
                  </a:defRPr>
                </a:pPr>
                <a:endParaRPr lang="es-CL"/>
              </a:p>
            </c:txPr>
            <c:showLegendKey val="0"/>
            <c:showVal val="0"/>
            <c:showCatName val="0"/>
            <c:showSerName val="0"/>
            <c:showPercent val="1"/>
            <c:showBubbleSize val="0"/>
            <c:showLeaderLines val="1"/>
          </c:dLbls>
          <c:cat>
            <c:strRef>
              <c:f>T.injusto6!$F$63:$G$64</c:f>
              <c:strCache>
                <c:ptCount val="2"/>
                <c:pt idx="0">
                  <c:v>No Discriminado</c:v>
                </c:pt>
                <c:pt idx="1">
                  <c:v>Discriminado</c:v>
                </c:pt>
              </c:strCache>
            </c:strRef>
          </c:cat>
          <c:val>
            <c:numRef>
              <c:f>T.injusto6!$H$63:$H$64</c:f>
              <c:numCache>
                <c:formatCode>General</c:formatCode>
                <c:ptCount val="2"/>
                <c:pt idx="0" formatCode="0.0">
                  <c:v>55.427853666195638</c:v>
                </c:pt>
                <c:pt idx="1">
                  <c:v>44.6</c:v>
                </c:pt>
              </c:numCache>
            </c:numRef>
          </c:val>
        </c:ser>
        <c:dLbls>
          <c:showLegendKey val="0"/>
          <c:showVal val="0"/>
          <c:showCatName val="0"/>
          <c:showSerName val="0"/>
          <c:showPercent val="1"/>
          <c:showBubbleSize val="0"/>
          <c:showLeaderLines val="1"/>
        </c:dLbls>
        <c:firstSliceAng val="0"/>
      </c:pieChart>
    </c:plotArea>
    <c:legend>
      <c:legendPos val="b"/>
      <c:layout/>
      <c:overlay val="0"/>
      <c:txPr>
        <a:bodyPr/>
        <a:lstStyle/>
        <a:p>
          <a:pPr>
            <a:defRPr baseline="0">
              <a:latin typeface="Verdana" panose="020B0604030504040204" pitchFamily="34" charset="0"/>
            </a:defRPr>
          </a:pPr>
          <a:endParaRPr lang="es-CL"/>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'1.6'!$B$40</c:f>
              <c:strCache>
                <c:ptCount val="1"/>
                <c:pt idx="0">
                  <c:v>Casado</c:v>
                </c:pt>
              </c:strCache>
            </c:strRef>
          </c:tx>
          <c:invertIfNegative val="0"/>
          <c:cat>
            <c:strRef>
              <c:f>'1.6'!$A$41:$A$45</c:f>
              <c:strCache>
                <c:ptCount val="5"/>
                <c:pt idx="0">
                  <c:v>Heterosexual</c:v>
                </c:pt>
                <c:pt idx="1">
                  <c:v>Gay/Lesbiana</c:v>
                </c:pt>
                <c:pt idx="2">
                  <c:v>Bisexual</c:v>
                </c:pt>
                <c:pt idx="3">
                  <c:v>Otro</c:v>
                </c:pt>
                <c:pt idx="4">
                  <c:v>Total</c:v>
                </c:pt>
              </c:strCache>
            </c:strRef>
          </c:cat>
          <c:val>
            <c:numRef>
              <c:f>'1.6'!$B$41:$B$45</c:f>
              <c:numCache>
                <c:formatCode>0.0</c:formatCode>
                <c:ptCount val="5"/>
                <c:pt idx="0">
                  <c:v>33.566639092055269</c:v>
                </c:pt>
                <c:pt idx="1">
                  <c:v>5.6280436435366878</c:v>
                </c:pt>
                <c:pt idx="2">
                  <c:v>38.799984649627753</c:v>
                </c:pt>
                <c:pt idx="3">
                  <c:v>9.1532498509242686</c:v>
                </c:pt>
                <c:pt idx="4">
                  <c:v>33.282277948244591</c:v>
                </c:pt>
              </c:numCache>
            </c:numRef>
          </c:val>
        </c:ser>
        <c:ser>
          <c:idx val="1"/>
          <c:order val="1"/>
          <c:tx>
            <c:strRef>
              <c:f>'1.6'!$C$40</c:f>
              <c:strCache>
                <c:ptCount val="1"/>
                <c:pt idx="0">
                  <c:v>Conviviente</c:v>
                </c:pt>
              </c:strCache>
            </c:strRef>
          </c:tx>
          <c:spPr>
            <a:solidFill>
              <a:schemeClr val="accent2"/>
            </a:solidFill>
          </c:spPr>
          <c:invertIfNegative val="0"/>
          <c:cat>
            <c:strRef>
              <c:f>'1.6'!$A$41:$A$45</c:f>
              <c:strCache>
                <c:ptCount val="5"/>
                <c:pt idx="0">
                  <c:v>Heterosexual</c:v>
                </c:pt>
                <c:pt idx="1">
                  <c:v>Gay/Lesbiana</c:v>
                </c:pt>
                <c:pt idx="2">
                  <c:v>Bisexual</c:v>
                </c:pt>
                <c:pt idx="3">
                  <c:v>Otro</c:v>
                </c:pt>
                <c:pt idx="4">
                  <c:v>Total</c:v>
                </c:pt>
              </c:strCache>
            </c:strRef>
          </c:cat>
          <c:val>
            <c:numRef>
              <c:f>'1.6'!$C$41:$C$45</c:f>
              <c:numCache>
                <c:formatCode>0.0</c:formatCode>
                <c:ptCount val="5"/>
                <c:pt idx="0">
                  <c:v>16.126616050515352</c:v>
                </c:pt>
                <c:pt idx="1">
                  <c:v>35.86345299004801</c:v>
                </c:pt>
                <c:pt idx="2">
                  <c:v>6.2821398418911656</c:v>
                </c:pt>
                <c:pt idx="3">
                  <c:v>3.2796660703637444</c:v>
                </c:pt>
                <c:pt idx="4">
                  <c:v>16.289877733930737</c:v>
                </c:pt>
              </c:numCache>
            </c:numRef>
          </c:val>
        </c:ser>
        <c:ser>
          <c:idx val="2"/>
          <c:order val="2"/>
          <c:tx>
            <c:strRef>
              <c:f>'1.6'!$D$40</c:f>
              <c:strCache>
                <c:ptCount val="1"/>
                <c:pt idx="0">
                  <c:v>Separado o viudo</c:v>
                </c:pt>
              </c:strCache>
            </c:strRef>
          </c:tx>
          <c:spPr>
            <a:solidFill>
              <a:schemeClr val="bg1">
                <a:lumMod val="75000"/>
              </a:schemeClr>
            </a:solidFill>
          </c:spPr>
          <c:invertIfNegative val="0"/>
          <c:cat>
            <c:strRef>
              <c:f>'1.6'!$A$41:$A$45</c:f>
              <c:strCache>
                <c:ptCount val="5"/>
                <c:pt idx="0">
                  <c:v>Heterosexual</c:v>
                </c:pt>
                <c:pt idx="1">
                  <c:v>Gay/Lesbiana</c:v>
                </c:pt>
                <c:pt idx="2">
                  <c:v>Bisexual</c:v>
                </c:pt>
                <c:pt idx="3">
                  <c:v>Otro</c:v>
                </c:pt>
                <c:pt idx="4">
                  <c:v>Total</c:v>
                </c:pt>
              </c:strCache>
            </c:strRef>
          </c:cat>
          <c:val>
            <c:numRef>
              <c:f>'1.6'!$D$41:$D$45</c:f>
              <c:numCache>
                <c:formatCode>0.0</c:formatCode>
                <c:ptCount val="5"/>
                <c:pt idx="0">
                  <c:v>15.130632996737162</c:v>
                </c:pt>
                <c:pt idx="1">
                  <c:v>2.8383367237210706</c:v>
                </c:pt>
                <c:pt idx="2">
                  <c:v>3.2274157648322968</c:v>
                </c:pt>
                <c:pt idx="3">
                  <c:v>17.531305903398927</c:v>
                </c:pt>
                <c:pt idx="4">
                  <c:v>14.960932936346651</c:v>
                </c:pt>
              </c:numCache>
            </c:numRef>
          </c:val>
        </c:ser>
        <c:ser>
          <c:idx val="3"/>
          <c:order val="3"/>
          <c:tx>
            <c:strRef>
              <c:f>'1.6'!$E$40</c:f>
              <c:strCache>
                <c:ptCount val="1"/>
                <c:pt idx="0">
                  <c:v>Soltero</c:v>
                </c:pt>
              </c:strCache>
            </c:strRef>
          </c:tx>
          <c:spPr>
            <a:solidFill>
              <a:schemeClr val="accent4">
                <a:lumMod val="60000"/>
                <a:lumOff val="40000"/>
              </a:schemeClr>
            </a:solidFill>
          </c:spPr>
          <c:invertIfNegative val="0"/>
          <c:cat>
            <c:strRef>
              <c:f>'1.6'!$A$41:$A$45</c:f>
              <c:strCache>
                <c:ptCount val="5"/>
                <c:pt idx="0">
                  <c:v>Heterosexual</c:v>
                </c:pt>
                <c:pt idx="1">
                  <c:v>Gay/Lesbiana</c:v>
                </c:pt>
                <c:pt idx="2">
                  <c:v>Bisexual</c:v>
                </c:pt>
                <c:pt idx="3">
                  <c:v>Otro</c:v>
                </c:pt>
                <c:pt idx="4">
                  <c:v>Total</c:v>
                </c:pt>
              </c:strCache>
            </c:strRef>
          </c:cat>
          <c:val>
            <c:numRef>
              <c:f>'1.6'!$E$41:$E$45</c:f>
              <c:numCache>
                <c:formatCode>0.0</c:formatCode>
                <c:ptCount val="5"/>
                <c:pt idx="0">
                  <c:v>35.176111860692224</c:v>
                </c:pt>
                <c:pt idx="1">
                  <c:v>55.670166642694227</c:v>
                </c:pt>
                <c:pt idx="2">
                  <c:v>51.690459743648788</c:v>
                </c:pt>
                <c:pt idx="3">
                  <c:v>70.035778175313055</c:v>
                </c:pt>
                <c:pt idx="4">
                  <c:v>35.46691138147802</c:v>
                </c:pt>
              </c:numCache>
            </c:numRef>
          </c:val>
        </c:ser>
        <c:dLbls>
          <c:showLegendKey val="0"/>
          <c:showVal val="0"/>
          <c:showCatName val="0"/>
          <c:showSerName val="0"/>
          <c:showPercent val="0"/>
          <c:showBubbleSize val="0"/>
        </c:dLbls>
        <c:gapWidth val="150"/>
        <c:axId val="40404480"/>
        <c:axId val="40406016"/>
      </c:barChart>
      <c:catAx>
        <c:axId val="40404480"/>
        <c:scaling>
          <c:orientation val="minMax"/>
        </c:scaling>
        <c:delete val="0"/>
        <c:axPos val="b"/>
        <c:majorTickMark val="none"/>
        <c:minorTickMark val="none"/>
        <c:tickLblPos val="nextTo"/>
        <c:crossAx val="40406016"/>
        <c:crosses val="autoZero"/>
        <c:auto val="1"/>
        <c:lblAlgn val="ctr"/>
        <c:lblOffset val="100"/>
        <c:noMultiLvlLbl val="0"/>
      </c:catAx>
      <c:valAx>
        <c:axId val="40406016"/>
        <c:scaling>
          <c:orientation val="minMax"/>
        </c:scaling>
        <c:delete val="0"/>
        <c:axPos val="l"/>
        <c:numFmt formatCode="General" sourceLinked="0"/>
        <c:majorTickMark val="none"/>
        <c:minorTickMark val="none"/>
        <c:tickLblPos val="nextTo"/>
        <c:txPr>
          <a:bodyPr/>
          <a:lstStyle/>
          <a:p>
            <a:pPr>
              <a:defRPr baseline="0">
                <a:latin typeface="Verdana" panose="020B0604030504040204" pitchFamily="34" charset="0"/>
              </a:defRPr>
            </a:pPr>
            <a:endParaRPr lang="es-CL"/>
          </a:p>
        </c:txPr>
        <c:crossAx val="40404480"/>
        <c:crosses val="autoZero"/>
        <c:crossBetween val="between"/>
      </c:valAx>
      <c:dTable>
        <c:showHorzBorder val="1"/>
        <c:showVertBorder val="1"/>
        <c:showOutline val="1"/>
        <c:showKeys val="1"/>
        <c:txPr>
          <a:bodyPr/>
          <a:lstStyle/>
          <a:p>
            <a:pPr rtl="0">
              <a:defRPr baseline="0">
                <a:latin typeface="Verdana" panose="020B0604030504040204" pitchFamily="34" charset="0"/>
              </a:defRPr>
            </a:pPr>
            <a:endParaRPr lang="es-CL"/>
          </a:p>
        </c:txPr>
      </c:dTable>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'3.1'!$B$13</c:f>
              <c:strCache>
                <c:ptCount val="1"/>
                <c:pt idx="0">
                  <c:v>Años de escolaridad</c:v>
                </c:pt>
              </c:strCache>
            </c:strRef>
          </c:tx>
          <c:spPr>
            <a:solidFill>
              <a:schemeClr val="accent2"/>
            </a:solidFill>
          </c:spPr>
          <c:invertIfNegative val="0"/>
          <c:dLbls>
            <c:txPr>
              <a:bodyPr/>
              <a:lstStyle/>
              <a:p>
                <a:pPr>
                  <a:defRPr b="1" i="0" baseline="0">
                    <a:latin typeface="Verdana" panose="020B0604030504040204" pitchFamily="34" charset="0"/>
                  </a:defRPr>
                </a:pPr>
                <a:endParaRPr lang="es-CL"/>
              </a:p>
            </c:txPr>
            <c:showLegendKey val="0"/>
            <c:showVal val="1"/>
            <c:showCatName val="0"/>
            <c:showSerName val="0"/>
            <c:showPercent val="0"/>
            <c:showBubbleSize val="0"/>
            <c:showLeaderLines val="0"/>
          </c:dLbls>
          <c:cat>
            <c:strRef>
              <c:f>'3.1'!$A$14:$A$18</c:f>
              <c:strCache>
                <c:ptCount val="5"/>
                <c:pt idx="0">
                  <c:v>Heterosexual</c:v>
                </c:pt>
                <c:pt idx="1">
                  <c:v>Gay/Lesbiana</c:v>
                </c:pt>
                <c:pt idx="2">
                  <c:v>Bisexual</c:v>
                </c:pt>
                <c:pt idx="3">
                  <c:v>Otro</c:v>
                </c:pt>
                <c:pt idx="4">
                  <c:v>Total</c:v>
                </c:pt>
              </c:strCache>
            </c:strRef>
          </c:cat>
          <c:val>
            <c:numRef>
              <c:f>'3.1'!$B$14:$B$18</c:f>
              <c:numCache>
                <c:formatCode>###0.0</c:formatCode>
                <c:ptCount val="5"/>
                <c:pt idx="0">
                  <c:v>11.188408723468894</c:v>
                </c:pt>
                <c:pt idx="1">
                  <c:v>13.324360792049362</c:v>
                </c:pt>
                <c:pt idx="2">
                  <c:v>16.057717399646929</c:v>
                </c:pt>
                <c:pt idx="3">
                  <c:v>10.572561983471076</c:v>
                </c:pt>
                <c:pt idx="4">
                  <c:v>11.228716925737526</c:v>
                </c:pt>
              </c:numCache>
            </c:numRef>
          </c:val>
        </c:ser>
        <c:dLbls>
          <c:showLegendKey val="0"/>
          <c:showVal val="1"/>
          <c:showCatName val="0"/>
          <c:showSerName val="0"/>
          <c:showPercent val="0"/>
          <c:showBubbleSize val="0"/>
        </c:dLbls>
        <c:gapWidth val="75"/>
        <c:axId val="70335488"/>
        <c:axId val="70350720"/>
      </c:barChart>
      <c:catAx>
        <c:axId val="70335488"/>
        <c:scaling>
          <c:orientation val="minMax"/>
        </c:scaling>
        <c:delete val="0"/>
        <c:axPos val="b"/>
        <c:majorTickMark val="none"/>
        <c:minorTickMark val="none"/>
        <c:tickLblPos val="nextTo"/>
        <c:txPr>
          <a:bodyPr/>
          <a:lstStyle/>
          <a:p>
            <a:pPr>
              <a:defRPr b="0" i="0" baseline="0">
                <a:latin typeface="Verdana" panose="020B0604030504040204" pitchFamily="34" charset="0"/>
              </a:defRPr>
            </a:pPr>
            <a:endParaRPr lang="es-CL"/>
          </a:p>
        </c:txPr>
        <c:crossAx val="70350720"/>
        <c:crosses val="autoZero"/>
        <c:auto val="1"/>
        <c:lblAlgn val="ctr"/>
        <c:lblOffset val="100"/>
        <c:noMultiLvlLbl val="0"/>
      </c:catAx>
      <c:valAx>
        <c:axId val="70350720"/>
        <c:scaling>
          <c:orientation val="minMax"/>
        </c:scaling>
        <c:delete val="0"/>
        <c:axPos val="l"/>
        <c:numFmt formatCode="###0.0" sourceLinked="1"/>
        <c:majorTickMark val="none"/>
        <c:minorTickMark val="none"/>
        <c:tickLblPos val="nextTo"/>
        <c:crossAx val="7033548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'4.1'!$D$20</c:f>
              <c:strCache>
                <c:ptCount val="1"/>
                <c:pt idx="0">
                  <c:v>Ocupados y desocupados</c:v>
                </c:pt>
              </c:strCache>
            </c:strRef>
          </c:tx>
          <c:invertIfNegative val="0"/>
          <c:dLbls>
            <c:txPr>
              <a:bodyPr/>
              <a:lstStyle/>
              <a:p>
                <a:pPr>
                  <a:defRPr b="1">
                    <a:solidFill>
                      <a:schemeClr val="bg1"/>
                    </a:solidFill>
                  </a:defRPr>
                </a:pPr>
                <a:endParaRPr lang="es-CL"/>
              </a:p>
            </c:txPr>
            <c:showLegendKey val="0"/>
            <c:showVal val="1"/>
            <c:showCatName val="0"/>
            <c:showSerName val="0"/>
            <c:showPercent val="0"/>
            <c:showBubbleSize val="0"/>
            <c:showLeaderLines val="0"/>
          </c:dLbls>
          <c:cat>
            <c:strRef>
              <c:f>'4.1'!$C$21:$C$25</c:f>
              <c:strCache>
                <c:ptCount val="5"/>
                <c:pt idx="0">
                  <c:v>Heterosexual</c:v>
                </c:pt>
                <c:pt idx="1">
                  <c:v>Gay/Lesbiana</c:v>
                </c:pt>
                <c:pt idx="2">
                  <c:v>Bisexual</c:v>
                </c:pt>
                <c:pt idx="3">
                  <c:v>Otro</c:v>
                </c:pt>
                <c:pt idx="4">
                  <c:v>Total</c:v>
                </c:pt>
              </c:strCache>
            </c:strRef>
          </c:cat>
          <c:val>
            <c:numRef>
              <c:f>'4.1'!$D$21:$D$25</c:f>
              <c:numCache>
                <c:formatCode>0.0</c:formatCode>
                <c:ptCount val="5"/>
                <c:pt idx="0">
                  <c:v>62.366501516748876</c:v>
                </c:pt>
                <c:pt idx="1">
                  <c:v>81.358346860637937</c:v>
                </c:pt>
                <c:pt idx="2">
                  <c:v>88.337554685701122</c:v>
                </c:pt>
                <c:pt idx="3">
                  <c:v>54.29338103756708</c:v>
                </c:pt>
                <c:pt idx="4">
                  <c:v>62.659874194704379</c:v>
                </c:pt>
              </c:numCache>
            </c:numRef>
          </c:val>
        </c:ser>
        <c:ser>
          <c:idx val="1"/>
          <c:order val="1"/>
          <c:tx>
            <c:strRef>
              <c:f>'4.1'!$E$20</c:f>
              <c:strCache>
                <c:ptCount val="1"/>
                <c:pt idx="0">
                  <c:v>Inactivo</c:v>
                </c:pt>
              </c:strCache>
            </c:strRef>
          </c:tx>
          <c:invertIfNegative val="0"/>
          <c:dLbls>
            <c:txPr>
              <a:bodyPr/>
              <a:lstStyle/>
              <a:p>
                <a:pPr>
                  <a:defRPr b="1">
                    <a:solidFill>
                      <a:schemeClr val="bg1"/>
                    </a:solidFill>
                  </a:defRPr>
                </a:pPr>
                <a:endParaRPr lang="es-CL"/>
              </a:p>
            </c:txPr>
            <c:showLegendKey val="0"/>
            <c:showVal val="1"/>
            <c:showCatName val="0"/>
            <c:showSerName val="0"/>
            <c:showPercent val="0"/>
            <c:showBubbleSize val="0"/>
            <c:showLeaderLines val="0"/>
          </c:dLbls>
          <c:cat>
            <c:strRef>
              <c:f>'4.1'!$C$21:$C$25</c:f>
              <c:strCache>
                <c:ptCount val="5"/>
                <c:pt idx="0">
                  <c:v>Heterosexual</c:v>
                </c:pt>
                <c:pt idx="1">
                  <c:v>Gay/Lesbiana</c:v>
                </c:pt>
                <c:pt idx="2">
                  <c:v>Bisexual</c:v>
                </c:pt>
                <c:pt idx="3">
                  <c:v>Otro</c:v>
                </c:pt>
                <c:pt idx="4">
                  <c:v>Total</c:v>
                </c:pt>
              </c:strCache>
            </c:strRef>
          </c:cat>
          <c:val>
            <c:numRef>
              <c:f>'4.1'!$E$21:$E$25</c:f>
              <c:numCache>
                <c:formatCode>0.0</c:formatCode>
                <c:ptCount val="5"/>
                <c:pt idx="0">
                  <c:v>37.633498483251124</c:v>
                </c:pt>
                <c:pt idx="1">
                  <c:v>18.641653139362059</c:v>
                </c:pt>
                <c:pt idx="2">
                  <c:v>11.662445314298871</c:v>
                </c:pt>
                <c:pt idx="3">
                  <c:v>45.706618962432913</c:v>
                </c:pt>
                <c:pt idx="4">
                  <c:v>37.340125805295621</c:v>
                </c:pt>
              </c:numCache>
            </c:numRef>
          </c:val>
        </c:ser>
        <c:dLbls>
          <c:showLegendKey val="0"/>
          <c:showVal val="1"/>
          <c:showCatName val="0"/>
          <c:showSerName val="0"/>
          <c:showPercent val="0"/>
          <c:showBubbleSize val="0"/>
        </c:dLbls>
        <c:gapWidth val="75"/>
        <c:overlap val="100"/>
        <c:axId val="72444160"/>
        <c:axId val="72445952"/>
      </c:barChart>
      <c:catAx>
        <c:axId val="72444160"/>
        <c:scaling>
          <c:orientation val="minMax"/>
        </c:scaling>
        <c:delete val="0"/>
        <c:axPos val="b"/>
        <c:majorTickMark val="none"/>
        <c:minorTickMark val="none"/>
        <c:tickLblPos val="nextTo"/>
        <c:crossAx val="72445952"/>
        <c:crosses val="autoZero"/>
        <c:auto val="1"/>
        <c:lblAlgn val="ctr"/>
        <c:lblOffset val="100"/>
        <c:noMultiLvlLbl val="0"/>
      </c:catAx>
      <c:valAx>
        <c:axId val="72445952"/>
        <c:scaling>
          <c:orientation val="minMax"/>
          <c:max val="100"/>
        </c:scaling>
        <c:delete val="0"/>
        <c:axPos val="l"/>
        <c:numFmt formatCode="0.0" sourceLinked="1"/>
        <c:majorTickMark val="none"/>
        <c:minorTickMark val="none"/>
        <c:tickLblPos val="nextTo"/>
        <c:crossAx val="72444160"/>
        <c:crosses val="autoZero"/>
        <c:crossBetween val="between"/>
      </c:valAx>
    </c:plotArea>
    <c:legend>
      <c:legendPos val="b"/>
      <c:layout/>
      <c:overlay val="0"/>
    </c:legend>
    <c:plotVisOnly val="1"/>
    <c:dispBlanksAs val="gap"/>
    <c:showDLblsOverMax val="0"/>
  </c:chart>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s-C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5"/>
            <c:invertIfNegative val="0"/>
            <c:bubble3D val="0"/>
            <c:spPr>
              <a:solidFill>
                <a:schemeClr val="accent1"/>
              </a:solidFill>
            </c:spPr>
          </c:dPt>
          <c:dLbls>
            <c:txPr>
              <a:bodyPr/>
              <a:lstStyle/>
              <a:p>
                <a:pPr>
                  <a:defRPr b="1" i="0" baseline="0">
                    <a:solidFill>
                      <a:schemeClr val="tx1"/>
                    </a:solidFill>
                    <a:latin typeface="Verdana" panose="020B0604030504040204" pitchFamily="34" charset="0"/>
                  </a:defRPr>
                </a:pPr>
                <a:endParaRPr lang="es-CL"/>
              </a:p>
            </c:txPr>
            <c:showLegendKey val="0"/>
            <c:showVal val="1"/>
            <c:showCatName val="0"/>
            <c:showSerName val="0"/>
            <c:showPercent val="0"/>
            <c:showBubbleSize val="0"/>
            <c:showLeaderLines val="0"/>
          </c:dLbls>
          <c:cat>
            <c:strRef>
              <c:f>'4.3'!$A$6:$A$10</c:f>
              <c:strCache>
                <c:ptCount val="5"/>
                <c:pt idx="0">
                  <c:v>Heterosexual</c:v>
                </c:pt>
                <c:pt idx="1">
                  <c:v>Gay/Lesbiana</c:v>
                </c:pt>
                <c:pt idx="2">
                  <c:v>Bisexual</c:v>
                </c:pt>
                <c:pt idx="3">
                  <c:v>Otro</c:v>
                </c:pt>
                <c:pt idx="4">
                  <c:v>Total</c:v>
                </c:pt>
              </c:strCache>
            </c:strRef>
          </c:cat>
          <c:val>
            <c:numRef>
              <c:f>'4.3'!$B$6:$B$10</c:f>
              <c:numCache>
                <c:formatCode>_-* #,##0_-;\-* #,##0_-;_-* "-"??_-;_-@_-</c:formatCode>
                <c:ptCount val="5"/>
                <c:pt idx="0">
                  <c:v>454763.23398785014</c:v>
                </c:pt>
                <c:pt idx="1">
                  <c:v>537718.69707374531</c:v>
                </c:pt>
                <c:pt idx="2">
                  <c:v>639334.02770312142</c:v>
                </c:pt>
                <c:pt idx="3">
                  <c:v>382352.32383808098</c:v>
                </c:pt>
                <c:pt idx="4">
                  <c:v>456804.69991863181</c:v>
                </c:pt>
              </c:numCache>
            </c:numRef>
          </c:val>
        </c:ser>
        <c:dLbls>
          <c:showLegendKey val="0"/>
          <c:showVal val="1"/>
          <c:showCatName val="0"/>
          <c:showSerName val="0"/>
          <c:showPercent val="0"/>
          <c:showBubbleSize val="0"/>
        </c:dLbls>
        <c:gapWidth val="75"/>
        <c:axId val="80775424"/>
        <c:axId val="80778752"/>
      </c:barChart>
      <c:catAx>
        <c:axId val="80775424"/>
        <c:scaling>
          <c:orientation val="minMax"/>
        </c:scaling>
        <c:delete val="0"/>
        <c:axPos val="b"/>
        <c:majorTickMark val="none"/>
        <c:minorTickMark val="none"/>
        <c:tickLblPos val="nextTo"/>
        <c:txPr>
          <a:bodyPr/>
          <a:lstStyle/>
          <a:p>
            <a:pPr>
              <a:defRPr baseline="0">
                <a:latin typeface="Verdana" panose="020B0604030504040204" pitchFamily="34" charset="0"/>
              </a:defRPr>
            </a:pPr>
            <a:endParaRPr lang="es-CL"/>
          </a:p>
        </c:txPr>
        <c:crossAx val="80778752"/>
        <c:crosses val="autoZero"/>
        <c:auto val="1"/>
        <c:lblAlgn val="ctr"/>
        <c:lblOffset val="100"/>
        <c:noMultiLvlLbl val="0"/>
      </c:catAx>
      <c:valAx>
        <c:axId val="80778752"/>
        <c:scaling>
          <c:orientation val="minMax"/>
        </c:scaling>
        <c:delete val="0"/>
        <c:axPos val="l"/>
        <c:numFmt formatCode="_-* #,##0_-;\-* #,##0_-;_-* &quot;-&quot;??_-;_-@_-" sourceLinked="1"/>
        <c:majorTickMark val="none"/>
        <c:minorTickMark val="none"/>
        <c:tickLblPos val="nextTo"/>
        <c:txPr>
          <a:bodyPr/>
          <a:lstStyle/>
          <a:p>
            <a:pPr>
              <a:defRPr baseline="0">
                <a:latin typeface="Verdana" panose="020B0604030504040204" pitchFamily="34" charset="0"/>
              </a:defRPr>
            </a:pPr>
            <a:endParaRPr lang="es-CL"/>
          </a:p>
        </c:txPr>
        <c:crossAx val="80775424"/>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'2.3'!$B$30</c:f>
              <c:strCache>
                <c:ptCount val="1"/>
                <c:pt idx="0">
                  <c:v>I a II quintil</c:v>
                </c:pt>
              </c:strCache>
            </c:strRef>
          </c:tx>
          <c:invertIfNegative val="0"/>
          <c:dLbls>
            <c:txPr>
              <a:bodyPr/>
              <a:lstStyle/>
              <a:p>
                <a:pPr>
                  <a:defRPr b="1" i="0" baseline="0">
                    <a:solidFill>
                      <a:schemeClr val="bg1"/>
                    </a:solidFill>
                    <a:latin typeface="Verdana" panose="020B0604030504040204" pitchFamily="34" charset="0"/>
                  </a:defRPr>
                </a:pPr>
                <a:endParaRPr lang="es-CL"/>
              </a:p>
            </c:txPr>
            <c:showLegendKey val="0"/>
            <c:showVal val="1"/>
            <c:showCatName val="0"/>
            <c:showSerName val="0"/>
            <c:showPercent val="0"/>
            <c:showBubbleSize val="0"/>
            <c:showLeaderLines val="0"/>
          </c:dLbls>
          <c:cat>
            <c:strRef>
              <c:f>'2.3'!$A$31:$A$35</c:f>
              <c:strCache>
                <c:ptCount val="5"/>
                <c:pt idx="0">
                  <c:v>Heterosexual</c:v>
                </c:pt>
                <c:pt idx="1">
                  <c:v>Gay/Lesbiana</c:v>
                </c:pt>
                <c:pt idx="2">
                  <c:v>Bisexual</c:v>
                </c:pt>
                <c:pt idx="3">
                  <c:v>Otro</c:v>
                </c:pt>
                <c:pt idx="4">
                  <c:v>Total</c:v>
                </c:pt>
              </c:strCache>
            </c:strRef>
          </c:cat>
          <c:val>
            <c:numRef>
              <c:f>'2.3'!$B$31:$B$35</c:f>
              <c:numCache>
                <c:formatCode>_-* #,##0.0_-;\-* #,##0.0_-;_-* "-"??_-;_-@_-</c:formatCode>
                <c:ptCount val="5"/>
                <c:pt idx="0">
                  <c:v>38.070196957671406</c:v>
                </c:pt>
                <c:pt idx="1">
                  <c:v>18.351244169560481</c:v>
                </c:pt>
                <c:pt idx="2">
                  <c:v>12.552766904597437</c:v>
                </c:pt>
                <c:pt idx="3">
                  <c:v>40.936195587358377</c:v>
                </c:pt>
                <c:pt idx="4">
                  <c:v>37.769636852011224</c:v>
                </c:pt>
              </c:numCache>
            </c:numRef>
          </c:val>
        </c:ser>
        <c:ser>
          <c:idx val="1"/>
          <c:order val="1"/>
          <c:tx>
            <c:strRef>
              <c:f>'2.3'!$C$30</c:f>
              <c:strCache>
                <c:ptCount val="1"/>
                <c:pt idx="0">
                  <c:v>III a V quintil</c:v>
                </c:pt>
              </c:strCache>
            </c:strRef>
          </c:tx>
          <c:invertIfNegative val="0"/>
          <c:dLbls>
            <c:txPr>
              <a:bodyPr/>
              <a:lstStyle/>
              <a:p>
                <a:pPr>
                  <a:defRPr b="1" i="0" baseline="0">
                    <a:solidFill>
                      <a:schemeClr val="bg1"/>
                    </a:solidFill>
                    <a:latin typeface="Verdana" panose="020B0604030504040204" pitchFamily="34" charset="0"/>
                  </a:defRPr>
                </a:pPr>
                <a:endParaRPr lang="es-CL"/>
              </a:p>
            </c:txPr>
            <c:showLegendKey val="0"/>
            <c:showVal val="1"/>
            <c:showCatName val="0"/>
            <c:showSerName val="0"/>
            <c:showPercent val="0"/>
            <c:showBubbleSize val="0"/>
            <c:showLeaderLines val="0"/>
          </c:dLbls>
          <c:cat>
            <c:strRef>
              <c:f>'2.3'!$A$31:$A$35</c:f>
              <c:strCache>
                <c:ptCount val="5"/>
                <c:pt idx="0">
                  <c:v>Heterosexual</c:v>
                </c:pt>
                <c:pt idx="1">
                  <c:v>Gay/Lesbiana</c:v>
                </c:pt>
                <c:pt idx="2">
                  <c:v>Bisexual</c:v>
                </c:pt>
                <c:pt idx="3">
                  <c:v>Otro</c:v>
                </c:pt>
                <c:pt idx="4">
                  <c:v>Total</c:v>
                </c:pt>
              </c:strCache>
            </c:strRef>
          </c:cat>
          <c:val>
            <c:numRef>
              <c:f>'2.3'!$C$31:$C$35</c:f>
              <c:numCache>
                <c:formatCode>_-* #,##0.0_-;\-* #,##0.0_-;_-* "-"??_-;_-@_-</c:formatCode>
                <c:ptCount val="5"/>
                <c:pt idx="0">
                  <c:v>61.929803042328594</c:v>
                </c:pt>
                <c:pt idx="1">
                  <c:v>81.648755830439512</c:v>
                </c:pt>
                <c:pt idx="2">
                  <c:v>87.447233095402567</c:v>
                </c:pt>
                <c:pt idx="3">
                  <c:v>59.063804412641616</c:v>
                </c:pt>
                <c:pt idx="4">
                  <c:v>62.230363147988776</c:v>
                </c:pt>
              </c:numCache>
            </c:numRef>
          </c:val>
        </c:ser>
        <c:dLbls>
          <c:showLegendKey val="0"/>
          <c:showVal val="1"/>
          <c:showCatName val="0"/>
          <c:showSerName val="0"/>
          <c:showPercent val="0"/>
          <c:showBubbleSize val="0"/>
        </c:dLbls>
        <c:gapWidth val="75"/>
        <c:overlap val="100"/>
        <c:axId val="81361152"/>
        <c:axId val="81375232"/>
      </c:barChart>
      <c:catAx>
        <c:axId val="81361152"/>
        <c:scaling>
          <c:orientation val="minMax"/>
        </c:scaling>
        <c:delete val="0"/>
        <c:axPos val="b"/>
        <c:majorTickMark val="none"/>
        <c:minorTickMark val="none"/>
        <c:tickLblPos val="nextTo"/>
        <c:txPr>
          <a:bodyPr/>
          <a:lstStyle/>
          <a:p>
            <a:pPr>
              <a:defRPr baseline="0">
                <a:latin typeface="Verdana" panose="020B0604030504040204" pitchFamily="34" charset="0"/>
              </a:defRPr>
            </a:pPr>
            <a:endParaRPr lang="es-CL"/>
          </a:p>
        </c:txPr>
        <c:crossAx val="81375232"/>
        <c:crosses val="autoZero"/>
        <c:auto val="1"/>
        <c:lblAlgn val="ctr"/>
        <c:lblOffset val="100"/>
        <c:noMultiLvlLbl val="0"/>
      </c:catAx>
      <c:valAx>
        <c:axId val="81375232"/>
        <c:scaling>
          <c:orientation val="minMax"/>
          <c:max val="100"/>
          <c:min val="0"/>
        </c:scaling>
        <c:delete val="0"/>
        <c:axPos val="l"/>
        <c:numFmt formatCode="_-* #,##0.0_-;\-* #,##0.0_-;_-* &quot;-&quot;??_-;_-@_-" sourceLinked="1"/>
        <c:majorTickMark val="none"/>
        <c:minorTickMark val="none"/>
        <c:tickLblPos val="nextTo"/>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s-CL"/>
          </a:p>
        </c:txPr>
        <c:crossAx val="81361152"/>
        <c:crosses val="autoZero"/>
        <c:crossBetween val="between"/>
      </c:valAx>
    </c:plotArea>
    <c:legend>
      <c:legendPos val="b"/>
      <c:layout/>
      <c:overlay val="0"/>
      <c:txPr>
        <a:bodyPr/>
        <a:lstStyle/>
        <a:p>
          <a:pPr>
            <a:defRPr baseline="0">
              <a:latin typeface="Verdana" panose="020B0604030504040204" pitchFamily="34" charset="0"/>
            </a:defRPr>
          </a:pPr>
          <a:endParaRPr lang="es-CL"/>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'5.1'!$B$13</c:f>
              <c:strCache>
                <c:ptCount val="1"/>
                <c:pt idx="0">
                  <c:v>Sistema Público</c:v>
                </c:pt>
              </c:strCache>
            </c:strRef>
          </c:tx>
          <c:spPr>
            <a:solidFill>
              <a:schemeClr val="accent1"/>
            </a:solidFill>
          </c:spPr>
          <c:invertIfNegative val="0"/>
          <c:cat>
            <c:strRef>
              <c:f>'5.1'!$A$14:$A$18</c:f>
              <c:strCache>
                <c:ptCount val="5"/>
                <c:pt idx="0">
                  <c:v>Heterosexual</c:v>
                </c:pt>
                <c:pt idx="1">
                  <c:v>Gay/Lesbiana</c:v>
                </c:pt>
                <c:pt idx="2">
                  <c:v>Bisexual</c:v>
                </c:pt>
                <c:pt idx="3">
                  <c:v>Otro</c:v>
                </c:pt>
                <c:pt idx="4">
                  <c:v>Total</c:v>
                </c:pt>
              </c:strCache>
            </c:strRef>
          </c:cat>
          <c:val>
            <c:numRef>
              <c:f>'5.1'!$B$14:$B$18</c:f>
              <c:numCache>
                <c:formatCode>0.0</c:formatCode>
                <c:ptCount val="5"/>
                <c:pt idx="0">
                  <c:v>77.477933230224465</c:v>
                </c:pt>
                <c:pt idx="1">
                  <c:v>69.957055088663779</c:v>
                </c:pt>
                <c:pt idx="2">
                  <c:v>32.439174149973141</c:v>
                </c:pt>
                <c:pt idx="3">
                  <c:v>72.540250447227194</c:v>
                </c:pt>
                <c:pt idx="4">
                  <c:v>77.227428596448078</c:v>
                </c:pt>
              </c:numCache>
            </c:numRef>
          </c:val>
        </c:ser>
        <c:ser>
          <c:idx val="1"/>
          <c:order val="1"/>
          <c:tx>
            <c:strRef>
              <c:f>'5.1'!$C$13</c:f>
              <c:strCache>
                <c:ptCount val="1"/>
                <c:pt idx="0">
                  <c:v>FF.AA. Y Otro sistema</c:v>
                </c:pt>
              </c:strCache>
            </c:strRef>
          </c:tx>
          <c:spPr>
            <a:solidFill>
              <a:schemeClr val="accent2"/>
            </a:solidFill>
          </c:spPr>
          <c:invertIfNegative val="0"/>
          <c:cat>
            <c:strRef>
              <c:f>'5.1'!$A$14:$A$18</c:f>
              <c:strCache>
                <c:ptCount val="5"/>
                <c:pt idx="0">
                  <c:v>Heterosexual</c:v>
                </c:pt>
                <c:pt idx="1">
                  <c:v>Gay/Lesbiana</c:v>
                </c:pt>
                <c:pt idx="2">
                  <c:v>Bisexual</c:v>
                </c:pt>
                <c:pt idx="3">
                  <c:v>Otro</c:v>
                </c:pt>
                <c:pt idx="4">
                  <c:v>Total</c:v>
                </c:pt>
              </c:strCache>
            </c:strRef>
          </c:cat>
          <c:val>
            <c:numRef>
              <c:f>'5.1'!$C$14:$C$18</c:f>
              <c:numCache>
                <c:formatCode>0.0</c:formatCode>
                <c:ptCount val="5"/>
                <c:pt idx="0">
                  <c:v>2.8277084975046685</c:v>
                </c:pt>
                <c:pt idx="1">
                  <c:v>1.7267005020513557</c:v>
                </c:pt>
                <c:pt idx="2">
                  <c:v>0.81932611865837746</c:v>
                </c:pt>
                <c:pt idx="3">
                  <c:v>19.916517590936195</c:v>
                </c:pt>
                <c:pt idx="4">
                  <c:v>2.8116781735045087</c:v>
                </c:pt>
              </c:numCache>
            </c:numRef>
          </c:val>
        </c:ser>
        <c:ser>
          <c:idx val="2"/>
          <c:order val="2"/>
          <c:tx>
            <c:strRef>
              <c:f>'5.1'!$D$13</c:f>
              <c:strCache>
                <c:ptCount val="1"/>
                <c:pt idx="0">
                  <c:v>Isapre</c:v>
                </c:pt>
              </c:strCache>
            </c:strRef>
          </c:tx>
          <c:spPr>
            <a:solidFill>
              <a:schemeClr val="bg1">
                <a:lumMod val="75000"/>
              </a:schemeClr>
            </a:solidFill>
          </c:spPr>
          <c:invertIfNegative val="0"/>
          <c:cat>
            <c:strRef>
              <c:f>'5.1'!$A$14:$A$18</c:f>
              <c:strCache>
                <c:ptCount val="5"/>
                <c:pt idx="0">
                  <c:v>Heterosexual</c:v>
                </c:pt>
                <c:pt idx="1">
                  <c:v>Gay/Lesbiana</c:v>
                </c:pt>
                <c:pt idx="2">
                  <c:v>Bisexual</c:v>
                </c:pt>
                <c:pt idx="3">
                  <c:v>Otro</c:v>
                </c:pt>
                <c:pt idx="4">
                  <c:v>Total</c:v>
                </c:pt>
              </c:strCache>
            </c:strRef>
          </c:cat>
          <c:val>
            <c:numRef>
              <c:f>'5.1'!$D$14:$D$18</c:f>
              <c:numCache>
                <c:formatCode>0.0</c:formatCode>
                <c:ptCount val="5"/>
                <c:pt idx="0">
                  <c:v>15.235898730805344</c:v>
                </c:pt>
                <c:pt idx="1">
                  <c:v>23.576550845542155</c:v>
                </c:pt>
                <c:pt idx="2">
                  <c:v>63.22242689385218</c:v>
                </c:pt>
                <c:pt idx="3">
                  <c:v>1.2224209898628502</c:v>
                </c:pt>
                <c:pt idx="4">
                  <c:v>15.502011750059792</c:v>
                </c:pt>
              </c:numCache>
            </c:numRef>
          </c:val>
        </c:ser>
        <c:ser>
          <c:idx val="3"/>
          <c:order val="3"/>
          <c:tx>
            <c:strRef>
              <c:f>'5.1'!$E$13</c:f>
              <c:strCache>
                <c:ptCount val="1"/>
                <c:pt idx="0">
                  <c:v>Ninguno</c:v>
                </c:pt>
              </c:strCache>
            </c:strRef>
          </c:tx>
          <c:spPr>
            <a:solidFill>
              <a:schemeClr val="accent4">
                <a:lumMod val="60000"/>
                <a:lumOff val="40000"/>
              </a:schemeClr>
            </a:solidFill>
          </c:spPr>
          <c:invertIfNegative val="0"/>
          <c:cat>
            <c:strRef>
              <c:f>'5.1'!$A$14:$A$18</c:f>
              <c:strCache>
                <c:ptCount val="5"/>
                <c:pt idx="0">
                  <c:v>Heterosexual</c:v>
                </c:pt>
                <c:pt idx="1">
                  <c:v>Gay/Lesbiana</c:v>
                </c:pt>
                <c:pt idx="2">
                  <c:v>Bisexual</c:v>
                </c:pt>
                <c:pt idx="3">
                  <c:v>Otro</c:v>
                </c:pt>
                <c:pt idx="4">
                  <c:v>Total</c:v>
                </c:pt>
              </c:strCache>
            </c:strRef>
          </c:cat>
          <c:val>
            <c:numRef>
              <c:f>'5.1'!$E$14:$E$18</c:f>
              <c:numCache>
                <c:formatCode>0.0</c:formatCode>
                <c:ptCount val="5"/>
                <c:pt idx="0">
                  <c:v>3.4892449937773753</c:v>
                </c:pt>
                <c:pt idx="1">
                  <c:v>2.794501407524606</c:v>
                </c:pt>
                <c:pt idx="2">
                  <c:v>3.5190728375163101</c:v>
                </c:pt>
                <c:pt idx="3">
                  <c:v>0</c:v>
                </c:pt>
                <c:pt idx="4">
                  <c:v>3.4822352943785684</c:v>
                </c:pt>
              </c:numCache>
            </c:numRef>
          </c:val>
        </c:ser>
        <c:ser>
          <c:idx val="4"/>
          <c:order val="4"/>
          <c:tx>
            <c:strRef>
              <c:f>'5.1'!$F$13</c:f>
              <c:strCache>
                <c:ptCount val="1"/>
                <c:pt idx="0">
                  <c:v>No sabe</c:v>
                </c:pt>
              </c:strCache>
            </c:strRef>
          </c:tx>
          <c:spPr>
            <a:solidFill>
              <a:schemeClr val="accent6">
                <a:lumMod val="60000"/>
                <a:lumOff val="40000"/>
              </a:schemeClr>
            </a:solidFill>
          </c:spPr>
          <c:invertIfNegative val="0"/>
          <c:cat>
            <c:strRef>
              <c:f>'5.1'!$A$14:$A$18</c:f>
              <c:strCache>
                <c:ptCount val="5"/>
                <c:pt idx="0">
                  <c:v>Heterosexual</c:v>
                </c:pt>
                <c:pt idx="1">
                  <c:v>Gay/Lesbiana</c:v>
                </c:pt>
                <c:pt idx="2">
                  <c:v>Bisexual</c:v>
                </c:pt>
                <c:pt idx="3">
                  <c:v>Otro</c:v>
                </c:pt>
                <c:pt idx="4">
                  <c:v>Total</c:v>
                </c:pt>
              </c:strCache>
            </c:strRef>
          </c:cat>
          <c:val>
            <c:numRef>
              <c:f>'5.1'!$F$14:$F$18</c:f>
              <c:numCache>
                <c:formatCode>0.0</c:formatCode>
                <c:ptCount val="5"/>
                <c:pt idx="0">
                  <c:v>0.9692145476881372</c:v>
                </c:pt>
                <c:pt idx="1">
                  <c:v>1.945192156218108</c:v>
                </c:pt>
                <c:pt idx="2">
                  <c:v>0</c:v>
                </c:pt>
                <c:pt idx="3">
                  <c:v>6.3208109719737626</c:v>
                </c:pt>
                <c:pt idx="4">
                  <c:v>0.97664618560899197</c:v>
                </c:pt>
              </c:numCache>
            </c:numRef>
          </c:val>
        </c:ser>
        <c:dLbls>
          <c:showLegendKey val="0"/>
          <c:showVal val="0"/>
          <c:showCatName val="0"/>
          <c:showSerName val="0"/>
          <c:showPercent val="0"/>
          <c:showBubbleSize val="0"/>
        </c:dLbls>
        <c:gapWidth val="11"/>
        <c:axId val="82180352"/>
        <c:axId val="82771968"/>
      </c:barChart>
      <c:catAx>
        <c:axId val="82180352"/>
        <c:scaling>
          <c:orientation val="minMax"/>
        </c:scaling>
        <c:delete val="0"/>
        <c:axPos val="b"/>
        <c:majorTickMark val="none"/>
        <c:minorTickMark val="none"/>
        <c:tickLblPos val="nextTo"/>
        <c:crossAx val="82771968"/>
        <c:crosses val="autoZero"/>
        <c:auto val="1"/>
        <c:lblAlgn val="ctr"/>
        <c:lblOffset val="100"/>
        <c:noMultiLvlLbl val="0"/>
      </c:catAx>
      <c:valAx>
        <c:axId val="82771968"/>
        <c:scaling>
          <c:orientation val="minMax"/>
          <c:max val="100"/>
        </c:scaling>
        <c:delete val="0"/>
        <c:axPos val="l"/>
        <c:numFmt formatCode="General" sourceLinked="0"/>
        <c:majorTickMark val="none"/>
        <c:minorTickMark val="none"/>
        <c:tickLblPos val="nextTo"/>
        <c:txPr>
          <a:bodyPr/>
          <a:lstStyle/>
          <a:p>
            <a:pPr>
              <a:defRPr baseline="0">
                <a:latin typeface="Verdana" panose="020B0604030504040204" pitchFamily="34" charset="0"/>
              </a:defRPr>
            </a:pPr>
            <a:endParaRPr lang="es-CL"/>
          </a:p>
        </c:txPr>
        <c:crossAx val="82180352"/>
        <c:crosses val="autoZero"/>
        <c:crossBetween val="between"/>
      </c:valAx>
      <c:dTable>
        <c:showHorzBorder val="1"/>
        <c:showVertBorder val="1"/>
        <c:showOutline val="1"/>
        <c:showKeys val="1"/>
        <c:txPr>
          <a:bodyPr/>
          <a:lstStyle/>
          <a:p>
            <a:pPr rtl="0">
              <a:defRPr baseline="0">
                <a:latin typeface="Verdana" panose="020B0604030504040204" pitchFamily="34" charset="0"/>
              </a:defRPr>
            </a:pPr>
            <a:endParaRPr lang="es-CL"/>
          </a:p>
        </c:txPr>
      </c:dTable>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'7.1'!$B$20</c:f>
              <c:strCache>
                <c:ptCount val="1"/>
                <c:pt idx="0">
                  <c:v>Participa</c:v>
                </c:pt>
              </c:strCache>
            </c:strRef>
          </c:tx>
          <c:spPr>
            <a:solidFill>
              <a:schemeClr val="accent1"/>
            </a:solidFill>
          </c:spPr>
          <c:invertIfNegative val="0"/>
          <c:dLbls>
            <c:txPr>
              <a:bodyPr/>
              <a:lstStyle/>
              <a:p>
                <a:pPr>
                  <a:defRPr b="1" i="0" baseline="0">
                    <a:solidFill>
                      <a:schemeClr val="bg1"/>
                    </a:solidFill>
                    <a:latin typeface="Verdana" panose="020B0604030504040204" pitchFamily="34" charset="0"/>
                  </a:defRPr>
                </a:pPr>
                <a:endParaRPr lang="es-CL"/>
              </a:p>
            </c:txPr>
            <c:showLegendKey val="0"/>
            <c:showVal val="1"/>
            <c:showCatName val="0"/>
            <c:showSerName val="0"/>
            <c:showPercent val="0"/>
            <c:showBubbleSize val="0"/>
            <c:showLeaderLines val="0"/>
          </c:dLbls>
          <c:cat>
            <c:strRef>
              <c:f>'7.1'!$A$21:$A$25</c:f>
              <c:strCache>
                <c:ptCount val="5"/>
                <c:pt idx="0">
                  <c:v>Heterosexual</c:v>
                </c:pt>
                <c:pt idx="1">
                  <c:v>Gay/Lesbiana</c:v>
                </c:pt>
                <c:pt idx="2">
                  <c:v>Bisexual</c:v>
                </c:pt>
                <c:pt idx="3">
                  <c:v>Otro</c:v>
                </c:pt>
                <c:pt idx="4">
                  <c:v>Total</c:v>
                </c:pt>
              </c:strCache>
            </c:strRef>
          </c:cat>
          <c:val>
            <c:numRef>
              <c:f>'7.1'!$B$21:$B$25</c:f>
              <c:numCache>
                <c:formatCode>_-* #,##0.0_-;\-* #,##0.0_-;_-* "-"??_-;_-@_-</c:formatCode>
                <c:ptCount val="5"/>
                <c:pt idx="0">
                  <c:v>30.085095889857104</c:v>
                </c:pt>
                <c:pt idx="1">
                  <c:v>22.256011945123664</c:v>
                </c:pt>
                <c:pt idx="2">
                  <c:v>47.151688878430704</c:v>
                </c:pt>
                <c:pt idx="3">
                  <c:v>44.45438282647585</c:v>
                </c:pt>
                <c:pt idx="4">
                  <c:v>30.061397395960388</c:v>
                </c:pt>
              </c:numCache>
            </c:numRef>
          </c:val>
        </c:ser>
        <c:ser>
          <c:idx val="1"/>
          <c:order val="1"/>
          <c:tx>
            <c:strRef>
              <c:f>'7.1'!$C$20</c:f>
              <c:strCache>
                <c:ptCount val="1"/>
                <c:pt idx="0">
                  <c:v>No participa</c:v>
                </c:pt>
              </c:strCache>
            </c:strRef>
          </c:tx>
          <c:spPr>
            <a:solidFill>
              <a:schemeClr val="accent2"/>
            </a:solidFill>
          </c:spPr>
          <c:invertIfNegative val="0"/>
          <c:dLbls>
            <c:txPr>
              <a:bodyPr/>
              <a:lstStyle/>
              <a:p>
                <a:pPr>
                  <a:defRPr b="1" i="0" baseline="0">
                    <a:solidFill>
                      <a:schemeClr val="bg1"/>
                    </a:solidFill>
                    <a:latin typeface="Verdana" panose="020B0604030504040204" pitchFamily="34" charset="0"/>
                  </a:defRPr>
                </a:pPr>
                <a:endParaRPr lang="es-CL"/>
              </a:p>
            </c:txPr>
            <c:showLegendKey val="0"/>
            <c:showVal val="1"/>
            <c:showCatName val="0"/>
            <c:showSerName val="0"/>
            <c:showPercent val="0"/>
            <c:showBubbleSize val="0"/>
            <c:showLeaderLines val="0"/>
          </c:dLbls>
          <c:cat>
            <c:strRef>
              <c:f>'7.1'!$A$21:$A$25</c:f>
              <c:strCache>
                <c:ptCount val="5"/>
                <c:pt idx="0">
                  <c:v>Heterosexual</c:v>
                </c:pt>
                <c:pt idx="1">
                  <c:v>Gay/Lesbiana</c:v>
                </c:pt>
                <c:pt idx="2">
                  <c:v>Bisexual</c:v>
                </c:pt>
                <c:pt idx="3">
                  <c:v>Otro</c:v>
                </c:pt>
                <c:pt idx="4">
                  <c:v>Total</c:v>
                </c:pt>
              </c:strCache>
            </c:strRef>
          </c:cat>
          <c:val>
            <c:numRef>
              <c:f>'7.1'!$C$21:$C$25</c:f>
              <c:numCache>
                <c:formatCode>_-* #,##0.0_-;\-* #,##0.0_-;_-* "-"??_-;_-@_-</c:formatCode>
                <c:ptCount val="5"/>
                <c:pt idx="0">
                  <c:v>69.914904110142899</c:v>
                </c:pt>
                <c:pt idx="1">
                  <c:v>77.74398805487634</c:v>
                </c:pt>
                <c:pt idx="2">
                  <c:v>52.848311121569303</c:v>
                </c:pt>
                <c:pt idx="3">
                  <c:v>55.54561717352415</c:v>
                </c:pt>
                <c:pt idx="4">
                  <c:v>69.938602604039616</c:v>
                </c:pt>
              </c:numCache>
            </c:numRef>
          </c:val>
        </c:ser>
        <c:dLbls>
          <c:showLegendKey val="0"/>
          <c:showVal val="1"/>
          <c:showCatName val="0"/>
          <c:showSerName val="0"/>
          <c:showPercent val="0"/>
          <c:showBubbleSize val="0"/>
        </c:dLbls>
        <c:gapWidth val="75"/>
        <c:overlap val="100"/>
        <c:axId val="81418112"/>
        <c:axId val="81419264"/>
      </c:barChart>
      <c:catAx>
        <c:axId val="81418112"/>
        <c:scaling>
          <c:orientation val="minMax"/>
        </c:scaling>
        <c:delete val="0"/>
        <c:axPos val="b"/>
        <c:majorTickMark val="none"/>
        <c:minorTickMark val="none"/>
        <c:tickLblPos val="nextTo"/>
        <c:txPr>
          <a:bodyPr/>
          <a:lstStyle/>
          <a:p>
            <a:pPr>
              <a:defRPr baseline="0">
                <a:latin typeface="Verdana" panose="020B0604030504040204" pitchFamily="34" charset="0"/>
              </a:defRPr>
            </a:pPr>
            <a:endParaRPr lang="es-CL"/>
          </a:p>
        </c:txPr>
        <c:crossAx val="81419264"/>
        <c:crosses val="autoZero"/>
        <c:auto val="1"/>
        <c:lblAlgn val="ctr"/>
        <c:lblOffset val="100"/>
        <c:noMultiLvlLbl val="0"/>
      </c:catAx>
      <c:valAx>
        <c:axId val="81419264"/>
        <c:scaling>
          <c:orientation val="minMax"/>
          <c:max val="100"/>
        </c:scaling>
        <c:delete val="0"/>
        <c:axPos val="l"/>
        <c:numFmt formatCode="#,##0.0" sourceLinked="0"/>
        <c:majorTickMark val="none"/>
        <c:minorTickMark val="none"/>
        <c:tickLblPos val="nextTo"/>
        <c:txPr>
          <a:bodyPr/>
          <a:lstStyle/>
          <a:p>
            <a:pPr>
              <a:defRPr baseline="0">
                <a:latin typeface="Verdana" panose="020B0604030504040204" pitchFamily="34" charset="0"/>
              </a:defRPr>
            </a:pPr>
            <a:endParaRPr lang="es-CL"/>
          </a:p>
        </c:txPr>
        <c:crossAx val="8141811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Lbls>
            <c:txPr>
              <a:bodyPr/>
              <a:lstStyle/>
              <a:p>
                <a:pPr>
                  <a:defRPr b="1" i="0" baseline="0">
                    <a:latin typeface="Verdana" panose="020B0604030504040204" pitchFamily="34" charset="0"/>
                  </a:defRPr>
                </a:pPr>
                <a:endParaRPr lang="es-CL"/>
              </a:p>
            </c:txPr>
            <c:showLegendKey val="0"/>
            <c:showVal val="1"/>
            <c:showCatName val="0"/>
            <c:showSerName val="0"/>
            <c:showPercent val="0"/>
            <c:showBubbleSize val="0"/>
            <c:showLeaderLines val="0"/>
          </c:dLbls>
          <c:cat>
            <c:strRef>
              <c:f>'6.2'!$A$3:$A$7</c:f>
              <c:strCache>
                <c:ptCount val="5"/>
                <c:pt idx="0">
                  <c:v>Heterosexual</c:v>
                </c:pt>
                <c:pt idx="1">
                  <c:v>Gay/Lesbiana</c:v>
                </c:pt>
                <c:pt idx="2">
                  <c:v>Bisexual</c:v>
                </c:pt>
                <c:pt idx="3">
                  <c:v>Otro</c:v>
                </c:pt>
                <c:pt idx="4">
                  <c:v>Total</c:v>
                </c:pt>
              </c:strCache>
            </c:strRef>
          </c:cat>
          <c:val>
            <c:numRef>
              <c:f>'6.2'!$B$3:$B$7</c:f>
              <c:numCache>
                <c:formatCode>0.0</c:formatCode>
                <c:ptCount val="5"/>
                <c:pt idx="0">
                  <c:v>2.9226107410116899</c:v>
                </c:pt>
                <c:pt idx="1">
                  <c:v>2.0259125570721674</c:v>
                </c:pt>
                <c:pt idx="2">
                  <c:v>1.5418971934413037</c:v>
                </c:pt>
                <c:pt idx="3">
                  <c:v>1.5696202531645569</c:v>
                </c:pt>
                <c:pt idx="4">
                  <c:v>2.9</c:v>
                </c:pt>
              </c:numCache>
            </c:numRef>
          </c:val>
        </c:ser>
        <c:dLbls>
          <c:showLegendKey val="0"/>
          <c:showVal val="1"/>
          <c:showCatName val="0"/>
          <c:showSerName val="0"/>
          <c:showPercent val="0"/>
          <c:showBubbleSize val="0"/>
        </c:dLbls>
        <c:gapWidth val="75"/>
        <c:axId val="82569088"/>
        <c:axId val="82993920"/>
      </c:barChart>
      <c:catAx>
        <c:axId val="82569088"/>
        <c:scaling>
          <c:orientation val="minMax"/>
        </c:scaling>
        <c:delete val="0"/>
        <c:axPos val="b"/>
        <c:majorTickMark val="none"/>
        <c:minorTickMark val="none"/>
        <c:tickLblPos val="nextTo"/>
        <c:txPr>
          <a:bodyPr/>
          <a:lstStyle/>
          <a:p>
            <a:pPr>
              <a:defRPr baseline="0">
                <a:latin typeface="Verdana" panose="020B0604030504040204" pitchFamily="34" charset="0"/>
              </a:defRPr>
            </a:pPr>
            <a:endParaRPr lang="es-CL"/>
          </a:p>
        </c:txPr>
        <c:crossAx val="82993920"/>
        <c:crosses val="autoZero"/>
        <c:auto val="1"/>
        <c:lblAlgn val="ctr"/>
        <c:lblOffset val="100"/>
        <c:noMultiLvlLbl val="0"/>
      </c:catAx>
      <c:valAx>
        <c:axId val="82993920"/>
        <c:scaling>
          <c:orientation val="minMax"/>
        </c:scaling>
        <c:delete val="0"/>
        <c:axPos val="l"/>
        <c:numFmt formatCode="0.0" sourceLinked="1"/>
        <c:majorTickMark val="none"/>
        <c:minorTickMark val="none"/>
        <c:tickLblPos val="nextTo"/>
        <c:crossAx val="82569088"/>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61ECD36D-B18E-4A7D-8B61-16AC01F95588}" type="datetimeFigureOut">
              <a:rPr lang="es-CL" smtClean="0"/>
              <a:t>17-10-2016</a:t>
            </a:fld>
            <a:endParaRPr lang="es-CL"/>
          </a:p>
        </p:txBody>
      </p:sp>
      <p:sp>
        <p:nvSpPr>
          <p:cNvPr id="4" name="3 Marcador de pie de página"/>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2E19D58-0C21-4A3D-AA66-DE25D17E01A4}" type="slidenum">
              <a:rPr lang="es-CL" smtClean="0"/>
              <a:t>‹Nº›</a:t>
            </a:fld>
            <a:endParaRPr lang="es-CL"/>
          </a:p>
        </p:txBody>
      </p:sp>
    </p:spTree>
    <p:extLst>
      <p:ext uri="{BB962C8B-B14F-4D97-AF65-F5344CB8AC3E}">
        <p14:creationId xmlns:p14="http://schemas.microsoft.com/office/powerpoint/2010/main" val="1625991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L"/>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A9B8B16-DBDF-47F3-8E48-C081155B1C8A}" type="datetimeFigureOut">
              <a:rPr lang="es-CL" smtClean="0"/>
              <a:t>17-10-2016</a:t>
            </a:fld>
            <a:endParaRPr lang="es-CL"/>
          </a:p>
        </p:txBody>
      </p:sp>
      <p:sp>
        <p:nvSpPr>
          <p:cNvPr id="4" name="3 Marcador de imagen de diapositiva"/>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s-CL"/>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0CEFCD8-7C1B-446F-9489-693AA3C647F0}" type="slidenum">
              <a:rPr lang="es-CL" smtClean="0"/>
              <a:t>‹Nº›</a:t>
            </a:fld>
            <a:endParaRPr lang="es-CL"/>
          </a:p>
        </p:txBody>
      </p:sp>
    </p:spTree>
    <p:extLst>
      <p:ext uri="{BB962C8B-B14F-4D97-AF65-F5344CB8AC3E}">
        <p14:creationId xmlns:p14="http://schemas.microsoft.com/office/powerpoint/2010/main" val="37337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t>13</a:t>
            </a:fld>
            <a:endParaRPr lang="es-CL"/>
          </a:p>
        </p:txBody>
      </p:sp>
    </p:spTree>
    <p:extLst>
      <p:ext uri="{BB962C8B-B14F-4D97-AF65-F5344CB8AC3E}">
        <p14:creationId xmlns:p14="http://schemas.microsoft.com/office/powerpoint/2010/main" val="4107842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solidFill>
                  <a:prstClr val="black"/>
                </a:solidFill>
              </a:rPr>
              <a:pPr/>
              <a:t>23</a:t>
            </a:fld>
            <a:endParaRPr lang="es-CL">
              <a:solidFill>
                <a:prstClr val="black"/>
              </a:solidFill>
            </a:endParaRPr>
          </a:p>
        </p:txBody>
      </p:sp>
    </p:spTree>
    <p:extLst>
      <p:ext uri="{BB962C8B-B14F-4D97-AF65-F5344CB8AC3E}">
        <p14:creationId xmlns:p14="http://schemas.microsoft.com/office/powerpoint/2010/main" val="4107842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solidFill>
                  <a:prstClr val="black"/>
                </a:solidFill>
              </a:rPr>
              <a:pPr/>
              <a:t>24</a:t>
            </a:fld>
            <a:endParaRPr lang="es-CL">
              <a:solidFill>
                <a:prstClr val="black"/>
              </a:solidFill>
            </a:endParaRPr>
          </a:p>
        </p:txBody>
      </p:sp>
    </p:spTree>
    <p:extLst>
      <p:ext uri="{BB962C8B-B14F-4D97-AF65-F5344CB8AC3E}">
        <p14:creationId xmlns:p14="http://schemas.microsoft.com/office/powerpoint/2010/main" val="410784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t>25</a:t>
            </a:fld>
            <a:endParaRPr lang="es-CL"/>
          </a:p>
        </p:txBody>
      </p:sp>
    </p:spTree>
    <p:extLst>
      <p:ext uri="{BB962C8B-B14F-4D97-AF65-F5344CB8AC3E}">
        <p14:creationId xmlns:p14="http://schemas.microsoft.com/office/powerpoint/2010/main" val="4107842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solidFill>
                  <a:prstClr val="black"/>
                </a:solidFill>
              </a:rPr>
              <a:pPr/>
              <a:t>27</a:t>
            </a:fld>
            <a:endParaRPr lang="es-CL">
              <a:solidFill>
                <a:prstClr val="black"/>
              </a:solidFill>
            </a:endParaRPr>
          </a:p>
        </p:txBody>
      </p:sp>
    </p:spTree>
    <p:extLst>
      <p:ext uri="{BB962C8B-B14F-4D97-AF65-F5344CB8AC3E}">
        <p14:creationId xmlns:p14="http://schemas.microsoft.com/office/powerpoint/2010/main" val="410784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solidFill>
                  <a:prstClr val="black"/>
                </a:solidFill>
              </a:rPr>
              <a:pPr/>
              <a:t>28</a:t>
            </a:fld>
            <a:endParaRPr lang="es-CL">
              <a:solidFill>
                <a:prstClr val="black"/>
              </a:solidFill>
            </a:endParaRPr>
          </a:p>
        </p:txBody>
      </p:sp>
    </p:spTree>
    <p:extLst>
      <p:ext uri="{BB962C8B-B14F-4D97-AF65-F5344CB8AC3E}">
        <p14:creationId xmlns:p14="http://schemas.microsoft.com/office/powerpoint/2010/main" val="4107842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solidFill>
                  <a:prstClr val="black"/>
                </a:solidFill>
              </a:rPr>
              <a:pPr/>
              <a:t>33</a:t>
            </a:fld>
            <a:endParaRPr lang="es-CL">
              <a:solidFill>
                <a:prstClr val="black"/>
              </a:solidFill>
            </a:endParaRPr>
          </a:p>
        </p:txBody>
      </p:sp>
    </p:spTree>
    <p:extLst>
      <p:ext uri="{BB962C8B-B14F-4D97-AF65-F5344CB8AC3E}">
        <p14:creationId xmlns:p14="http://schemas.microsoft.com/office/powerpoint/2010/main" val="4107842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2A7337B-776D-5041-9CAC-79EA3F128F85}" type="slidenum">
              <a:rPr lang="es-ES" smtClean="0"/>
              <a:pPr/>
              <a:t>35</a:t>
            </a:fld>
            <a:endParaRPr lang="es-ES"/>
          </a:p>
        </p:txBody>
      </p:sp>
    </p:spTree>
    <p:extLst>
      <p:ext uri="{BB962C8B-B14F-4D97-AF65-F5344CB8AC3E}">
        <p14:creationId xmlns:p14="http://schemas.microsoft.com/office/powerpoint/2010/main" val="699864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2A7337B-776D-5041-9CAC-79EA3F128F85}" type="slidenum">
              <a:rPr lang="es-ES" smtClean="0"/>
              <a:pPr/>
              <a:t>36</a:t>
            </a:fld>
            <a:endParaRPr lang="es-ES"/>
          </a:p>
        </p:txBody>
      </p:sp>
    </p:spTree>
    <p:extLst>
      <p:ext uri="{BB962C8B-B14F-4D97-AF65-F5344CB8AC3E}">
        <p14:creationId xmlns:p14="http://schemas.microsoft.com/office/powerpoint/2010/main" val="69986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t>14</a:t>
            </a:fld>
            <a:endParaRPr lang="es-CL"/>
          </a:p>
        </p:txBody>
      </p:sp>
    </p:spTree>
    <p:extLst>
      <p:ext uri="{BB962C8B-B14F-4D97-AF65-F5344CB8AC3E}">
        <p14:creationId xmlns:p14="http://schemas.microsoft.com/office/powerpoint/2010/main" val="410784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t>15</a:t>
            </a:fld>
            <a:endParaRPr lang="es-CL"/>
          </a:p>
        </p:txBody>
      </p:sp>
    </p:spTree>
    <p:extLst>
      <p:ext uri="{BB962C8B-B14F-4D97-AF65-F5344CB8AC3E}">
        <p14:creationId xmlns:p14="http://schemas.microsoft.com/office/powerpoint/2010/main" val="410784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t>17</a:t>
            </a:fld>
            <a:endParaRPr lang="es-CL"/>
          </a:p>
        </p:txBody>
      </p:sp>
    </p:spTree>
    <p:extLst>
      <p:ext uri="{BB962C8B-B14F-4D97-AF65-F5344CB8AC3E}">
        <p14:creationId xmlns:p14="http://schemas.microsoft.com/office/powerpoint/2010/main" val="410784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t>18</a:t>
            </a:fld>
            <a:endParaRPr lang="es-CL"/>
          </a:p>
        </p:txBody>
      </p:sp>
    </p:spTree>
    <p:extLst>
      <p:ext uri="{BB962C8B-B14F-4D97-AF65-F5344CB8AC3E}">
        <p14:creationId xmlns:p14="http://schemas.microsoft.com/office/powerpoint/2010/main" val="410784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t>19</a:t>
            </a:fld>
            <a:endParaRPr lang="es-CL"/>
          </a:p>
        </p:txBody>
      </p:sp>
    </p:spTree>
    <p:extLst>
      <p:ext uri="{BB962C8B-B14F-4D97-AF65-F5344CB8AC3E}">
        <p14:creationId xmlns:p14="http://schemas.microsoft.com/office/powerpoint/2010/main" val="410784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t>20</a:t>
            </a:fld>
            <a:endParaRPr lang="es-CL"/>
          </a:p>
        </p:txBody>
      </p:sp>
    </p:spTree>
    <p:extLst>
      <p:ext uri="{BB962C8B-B14F-4D97-AF65-F5344CB8AC3E}">
        <p14:creationId xmlns:p14="http://schemas.microsoft.com/office/powerpoint/2010/main" val="410784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t>21</a:t>
            </a:fld>
            <a:endParaRPr lang="es-CL"/>
          </a:p>
        </p:txBody>
      </p:sp>
    </p:spTree>
    <p:extLst>
      <p:ext uri="{BB962C8B-B14F-4D97-AF65-F5344CB8AC3E}">
        <p14:creationId xmlns:p14="http://schemas.microsoft.com/office/powerpoint/2010/main" val="410784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1" dirty="0"/>
          </a:p>
        </p:txBody>
      </p:sp>
      <p:sp>
        <p:nvSpPr>
          <p:cNvPr id="4" name="3 Marcador de número de diapositiva"/>
          <p:cNvSpPr>
            <a:spLocks noGrp="1"/>
          </p:cNvSpPr>
          <p:nvPr>
            <p:ph type="sldNum" sz="quarter" idx="10"/>
          </p:nvPr>
        </p:nvSpPr>
        <p:spPr/>
        <p:txBody>
          <a:bodyPr/>
          <a:lstStyle/>
          <a:p>
            <a:fld id="{F0CEFCD8-7C1B-446F-9489-693AA3C647F0}" type="slidenum">
              <a:rPr lang="es-CL" smtClean="0"/>
              <a:t>22</a:t>
            </a:fld>
            <a:endParaRPr lang="es-CL"/>
          </a:p>
        </p:txBody>
      </p:sp>
    </p:spTree>
    <p:extLst>
      <p:ext uri="{BB962C8B-B14F-4D97-AF65-F5344CB8AC3E}">
        <p14:creationId xmlns:p14="http://schemas.microsoft.com/office/powerpoint/2010/main" val="410784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4049778-E6C1-B048-9EA4-7E88A329AEA2}" type="datetimeFigureOut">
              <a:rPr lang="es-ES" smtClean="0"/>
              <a:t>17/10/2016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218838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4049778-E6C1-B048-9EA4-7E88A329AEA2}" type="datetimeFigureOut">
              <a:rPr lang="es-ES" smtClean="0"/>
              <a:t>17/10/2016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394736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4049778-E6C1-B048-9EA4-7E88A329AEA2}" type="datetimeFigureOut">
              <a:rPr lang="es-ES" smtClean="0"/>
              <a:t>17/10/2016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132874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4049778-E6C1-B048-9EA4-7E88A329AEA2}" type="datetimeFigureOut">
              <a:rPr lang="es-ES" smtClean="0"/>
              <a:t>17/10/2016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302253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4049778-E6C1-B048-9EA4-7E88A329AEA2}" type="datetimeFigureOut">
              <a:rPr lang="es-ES" smtClean="0"/>
              <a:t>17/10/2016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17894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4049778-E6C1-B048-9EA4-7E88A329AEA2}" type="datetimeFigureOut">
              <a:rPr lang="es-ES" smtClean="0"/>
              <a:t>17/10/2016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196674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4049778-E6C1-B048-9EA4-7E88A329AEA2}" type="datetimeFigureOut">
              <a:rPr lang="es-ES" smtClean="0"/>
              <a:t>17/10/2016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318701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4049778-E6C1-B048-9EA4-7E88A329AEA2}" type="datetimeFigureOut">
              <a:rPr lang="es-ES" smtClean="0"/>
              <a:t>17/10/2016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26540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4049778-E6C1-B048-9EA4-7E88A329AEA2}" type="datetimeFigureOut">
              <a:rPr lang="es-ES" smtClean="0"/>
              <a:t>17/10/2016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285318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4049778-E6C1-B048-9EA4-7E88A329AEA2}" type="datetimeFigureOut">
              <a:rPr lang="es-ES" smtClean="0"/>
              <a:t>17/10/2016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2248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4049778-E6C1-B048-9EA4-7E88A329AEA2}" type="datetimeFigureOut">
              <a:rPr lang="es-ES" smtClean="0"/>
              <a:t>17/10/2016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0A1D06-28F8-124D-95DD-DB25B2E729E0}" type="slidenum">
              <a:rPr lang="es-ES" smtClean="0"/>
              <a:t>‹Nº›</a:t>
            </a:fld>
            <a:endParaRPr lang="es-ES"/>
          </a:p>
        </p:txBody>
      </p:sp>
    </p:spTree>
    <p:extLst>
      <p:ext uri="{BB962C8B-B14F-4D97-AF65-F5344CB8AC3E}">
        <p14:creationId xmlns:p14="http://schemas.microsoft.com/office/powerpoint/2010/main" val="286077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4049778-E6C1-B048-9EA4-7E88A329AEA2}" type="datetimeFigureOut">
              <a:rPr lang="es-ES" smtClean="0"/>
              <a:t>17/10/2016</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30A1D06-28F8-124D-95DD-DB25B2E729E0}" type="slidenum">
              <a:rPr lang="es-ES" smtClean="0"/>
              <a:t>‹Nº›</a:t>
            </a:fld>
            <a:endParaRPr lang="es-ES"/>
          </a:p>
        </p:txBody>
      </p:sp>
    </p:spTree>
    <p:extLst>
      <p:ext uri="{BB962C8B-B14F-4D97-AF65-F5344CB8AC3E}">
        <p14:creationId xmlns:p14="http://schemas.microsoft.com/office/powerpoint/2010/main" val="249886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SEN 2015 portada Base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 y="0"/>
            <a:ext cx="9141292" cy="5143500"/>
          </a:xfrm>
          <a:prstGeom prst="rect">
            <a:avLst/>
          </a:prstGeom>
        </p:spPr>
      </p:pic>
      <p:sp>
        <p:nvSpPr>
          <p:cNvPr id="5" name="2 Rectángulo"/>
          <p:cNvSpPr/>
          <p:nvPr/>
        </p:nvSpPr>
        <p:spPr>
          <a:xfrm>
            <a:off x="1823683" y="1631232"/>
            <a:ext cx="6999805" cy="2026196"/>
          </a:xfrm>
          <a:prstGeom prst="rect">
            <a:avLst/>
          </a:prstGeom>
        </p:spPr>
        <p:txBody>
          <a:bodyPr wrap="square">
            <a:spAutoFit/>
          </a:bodyPr>
          <a:lstStyle/>
          <a:p>
            <a:pPr>
              <a:lnSpc>
                <a:spcPct val="50000"/>
              </a:lnSpc>
              <a:spcBef>
                <a:spcPts val="400"/>
              </a:spcBef>
              <a:spcAft>
                <a:spcPts val="1000"/>
              </a:spcAft>
            </a:pPr>
            <a:endParaRPr lang="es-ES_tradnl" sz="2500" b="1" dirty="0">
              <a:solidFill>
                <a:schemeClr val="tx2">
                  <a:lumMod val="75000"/>
                </a:schemeClr>
              </a:solidFill>
              <a:latin typeface="Verdana"/>
              <a:cs typeface="Verdana"/>
            </a:endParaRPr>
          </a:p>
          <a:p>
            <a:pPr>
              <a:lnSpc>
                <a:spcPct val="50000"/>
              </a:lnSpc>
              <a:spcBef>
                <a:spcPts val="400"/>
              </a:spcBef>
              <a:spcAft>
                <a:spcPts val="1000"/>
              </a:spcAft>
            </a:pPr>
            <a:r>
              <a:rPr lang="es-ES_tradnl" sz="3600" b="1" dirty="0" smtClean="0">
                <a:solidFill>
                  <a:schemeClr val="tx2">
                    <a:lumMod val="75000"/>
                  </a:schemeClr>
                </a:solidFill>
                <a:latin typeface="Verdana"/>
                <a:cs typeface="Verdana"/>
              </a:rPr>
              <a:t>DIVERSIDAD SEXUAL</a:t>
            </a:r>
          </a:p>
          <a:p>
            <a:pPr>
              <a:lnSpc>
                <a:spcPct val="50000"/>
              </a:lnSpc>
              <a:spcBef>
                <a:spcPts val="400"/>
              </a:spcBef>
              <a:spcAft>
                <a:spcPts val="1000"/>
              </a:spcAft>
            </a:pPr>
            <a:endParaRPr lang="es-ES_tradnl" sz="3600" dirty="0" smtClean="0">
              <a:solidFill>
                <a:schemeClr val="tx2">
                  <a:lumMod val="75000"/>
                </a:schemeClr>
              </a:solidFill>
              <a:latin typeface="Verdana"/>
              <a:cs typeface="Verdana"/>
            </a:endParaRPr>
          </a:p>
          <a:p>
            <a:pPr>
              <a:lnSpc>
                <a:spcPct val="50000"/>
              </a:lnSpc>
              <a:spcBef>
                <a:spcPts val="400"/>
              </a:spcBef>
              <a:spcAft>
                <a:spcPts val="1000"/>
              </a:spcAft>
            </a:pPr>
            <a:r>
              <a:rPr lang="es-ES_tradnl" sz="3600" dirty="0" smtClean="0">
                <a:solidFill>
                  <a:schemeClr val="tx2">
                    <a:lumMod val="75000"/>
                  </a:schemeClr>
                </a:solidFill>
                <a:latin typeface="Verdana"/>
                <a:cs typeface="Verdana"/>
              </a:rPr>
              <a:t>Síntesis de Resultados</a:t>
            </a:r>
          </a:p>
          <a:p>
            <a:pPr>
              <a:lnSpc>
                <a:spcPct val="50000"/>
              </a:lnSpc>
              <a:spcBef>
                <a:spcPts val="400"/>
              </a:spcBef>
              <a:spcAft>
                <a:spcPts val="1000"/>
              </a:spcAft>
            </a:pPr>
            <a:endParaRPr lang="es-ES_tradnl" sz="2500" b="1" dirty="0" smtClean="0">
              <a:solidFill>
                <a:schemeClr val="tx2">
                  <a:lumMod val="75000"/>
                </a:schemeClr>
              </a:solidFill>
              <a:latin typeface="Verdana"/>
              <a:cs typeface="Verdana"/>
            </a:endParaRPr>
          </a:p>
        </p:txBody>
      </p:sp>
      <p:sp>
        <p:nvSpPr>
          <p:cNvPr id="2" name="1 CuadroTexto"/>
          <p:cNvSpPr txBox="1"/>
          <p:nvPr/>
        </p:nvSpPr>
        <p:spPr>
          <a:xfrm>
            <a:off x="6320979" y="4288750"/>
            <a:ext cx="2731581" cy="738664"/>
          </a:xfrm>
          <a:prstGeom prst="rect">
            <a:avLst/>
          </a:prstGeom>
          <a:noFill/>
        </p:spPr>
        <p:txBody>
          <a:bodyPr wrap="none" rtlCol="0">
            <a:spAutoFit/>
          </a:bodyPr>
          <a:lstStyle/>
          <a:p>
            <a:pPr algn="r"/>
            <a:r>
              <a:rPr lang="es-CL" sz="1400" b="1" dirty="0" smtClean="0">
                <a:solidFill>
                  <a:schemeClr val="tx2">
                    <a:lumMod val="75000"/>
                  </a:schemeClr>
                </a:solidFill>
              </a:rPr>
              <a:t>Ministerio de Desarrollo Social,</a:t>
            </a:r>
          </a:p>
          <a:p>
            <a:pPr algn="r"/>
            <a:r>
              <a:rPr lang="es-CL" sz="1400" b="1" dirty="0" smtClean="0">
                <a:solidFill>
                  <a:schemeClr val="tx2">
                    <a:lumMod val="75000"/>
                  </a:schemeClr>
                </a:solidFill>
              </a:rPr>
              <a:t>Subsecretaría de Evaluación Social</a:t>
            </a:r>
          </a:p>
          <a:p>
            <a:pPr algn="r"/>
            <a:r>
              <a:rPr lang="es-CL" sz="1400" b="1" dirty="0" smtClean="0">
                <a:solidFill>
                  <a:schemeClr val="tx2">
                    <a:lumMod val="75000"/>
                  </a:schemeClr>
                </a:solidFill>
              </a:rPr>
              <a:t>18 </a:t>
            </a:r>
            <a:r>
              <a:rPr lang="es-CL" sz="1400" b="1" dirty="0">
                <a:solidFill>
                  <a:schemeClr val="tx2">
                    <a:lumMod val="75000"/>
                  </a:schemeClr>
                </a:solidFill>
              </a:rPr>
              <a:t>de Octubre </a:t>
            </a:r>
            <a:r>
              <a:rPr lang="es-CL" sz="1400" b="1" dirty="0" smtClean="0">
                <a:solidFill>
                  <a:schemeClr val="tx2">
                    <a:lumMod val="75000"/>
                  </a:schemeClr>
                </a:solidFill>
              </a:rPr>
              <a:t>de 2016</a:t>
            </a:r>
            <a:endParaRPr lang="es-CL" sz="1400" b="1" dirty="0">
              <a:solidFill>
                <a:schemeClr val="tx2">
                  <a:lumMod val="75000"/>
                </a:schemeClr>
              </a:solidFill>
            </a:endParaRPr>
          </a:p>
        </p:txBody>
      </p:sp>
    </p:spTree>
    <p:extLst>
      <p:ext uri="{BB962C8B-B14F-4D97-AF65-F5344CB8AC3E}">
        <p14:creationId xmlns:p14="http://schemas.microsoft.com/office/powerpoint/2010/main" val="2266671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250561" y="677284"/>
            <a:ext cx="7626311" cy="2677656"/>
          </a:xfrm>
          <a:prstGeom prst="rect">
            <a:avLst/>
          </a:prstGeom>
        </p:spPr>
        <p:txBody>
          <a:bodyPr wrap="square">
            <a:spAutoFit/>
          </a:bodyPr>
          <a:lstStyle/>
          <a:p>
            <a:pPr marL="285750" indent="-285750" algn="just" hangingPunct="0">
              <a:buFont typeface="Arial" panose="020B0604020202020204" pitchFamily="34" charset="0"/>
              <a:buChar char="•"/>
            </a:pPr>
            <a:r>
              <a:rPr lang="es-CL" sz="1400" dirty="0" smtClean="0">
                <a:latin typeface="Verdana" panose="020B0604030504040204" pitchFamily="34" charset="0"/>
                <a:ea typeface="Verdana" panose="020B0604030504040204" pitchFamily="34" charset="0"/>
                <a:cs typeface="Verdana" panose="020B0604030504040204" pitchFamily="34" charset="0"/>
              </a:rPr>
              <a:t>Dado que estas preguntas se realizan únicamente a </a:t>
            </a:r>
            <a:r>
              <a:rPr lang="es-CL" sz="1400" b="1" dirty="0" smtClean="0">
                <a:latin typeface="Verdana" panose="020B0604030504040204" pitchFamily="34" charset="0"/>
                <a:ea typeface="Verdana" panose="020B0604030504040204" pitchFamily="34" charset="0"/>
                <a:cs typeface="Verdana" panose="020B0604030504040204" pitchFamily="34" charset="0"/>
              </a:rPr>
              <a:t>personas de </a:t>
            </a:r>
            <a:r>
              <a:rPr lang="es-CL" sz="1400" b="1" dirty="0">
                <a:latin typeface="Verdana" panose="020B0604030504040204" pitchFamily="34" charset="0"/>
                <a:ea typeface="Verdana" panose="020B0604030504040204" pitchFamily="34" charset="0"/>
                <a:cs typeface="Verdana" panose="020B0604030504040204" pitchFamily="34" charset="0"/>
              </a:rPr>
              <a:t>18 </a:t>
            </a:r>
            <a:r>
              <a:rPr lang="es-CL" sz="1400" b="1" dirty="0" smtClean="0">
                <a:latin typeface="Verdana" panose="020B0604030504040204" pitchFamily="34" charset="0"/>
                <a:ea typeface="Verdana" panose="020B0604030504040204" pitchFamily="34" charset="0"/>
                <a:cs typeface="Verdana" panose="020B0604030504040204" pitchFamily="34" charset="0"/>
              </a:rPr>
              <a:t>años o más </a:t>
            </a:r>
            <a:r>
              <a:rPr lang="es-CL" sz="1400" b="1" dirty="0">
                <a:latin typeface="Verdana" panose="020B0604030504040204" pitchFamily="34" charset="0"/>
                <a:ea typeface="Verdana" panose="020B0604030504040204" pitchFamily="34" charset="0"/>
                <a:cs typeface="Verdana" panose="020B0604030504040204" pitchFamily="34" charset="0"/>
              </a:rPr>
              <a:t>presentes</a:t>
            </a:r>
            <a:r>
              <a:rPr lang="es-CL" sz="1400" dirty="0">
                <a:latin typeface="Verdana" panose="020B0604030504040204" pitchFamily="34" charset="0"/>
                <a:ea typeface="Verdana" panose="020B0604030504040204" pitchFamily="34" charset="0"/>
                <a:cs typeface="Verdana" panose="020B0604030504040204" pitchFamily="34" charset="0"/>
              </a:rPr>
              <a:t> al momento de </a:t>
            </a:r>
            <a:r>
              <a:rPr lang="es-CL" sz="1400" dirty="0" smtClean="0">
                <a:latin typeface="Verdana" panose="020B0604030504040204" pitchFamily="34" charset="0"/>
                <a:ea typeface="Verdana" panose="020B0604030504040204" pitchFamily="34" charset="0"/>
                <a:cs typeface="Verdana" panose="020B0604030504040204" pitchFamily="34" charset="0"/>
              </a:rPr>
              <a:t>aplicación de </a:t>
            </a:r>
            <a:r>
              <a:rPr lang="es-CL" sz="1400" dirty="0">
                <a:latin typeface="Verdana" panose="020B0604030504040204" pitchFamily="34" charset="0"/>
                <a:ea typeface="Verdana" panose="020B0604030504040204" pitchFamily="34" charset="0"/>
                <a:cs typeface="Verdana" panose="020B0604030504040204" pitchFamily="34" charset="0"/>
              </a:rPr>
              <a:t>la </a:t>
            </a:r>
            <a:r>
              <a:rPr lang="es-CL" sz="1400" dirty="0" smtClean="0">
                <a:latin typeface="Verdana" panose="020B0604030504040204" pitchFamily="34" charset="0"/>
                <a:ea typeface="Verdana" panose="020B0604030504040204" pitchFamily="34" charset="0"/>
                <a:cs typeface="Verdana" panose="020B0604030504040204" pitchFamily="34" charset="0"/>
              </a:rPr>
              <a:t>encuesta, para que sus resultados puedan ser representativos del total de población adulta, su análisis debe ser efectuado considerando un </a:t>
            </a:r>
            <a:r>
              <a:rPr lang="es-CL" sz="1400" b="1" dirty="0" smtClean="0">
                <a:latin typeface="Verdana" panose="020B0604030504040204" pitchFamily="34" charset="0"/>
                <a:ea typeface="Verdana" panose="020B0604030504040204" pitchFamily="34" charset="0"/>
                <a:cs typeface="Verdana" panose="020B0604030504040204" pitchFamily="34" charset="0"/>
              </a:rPr>
              <a:t>factor de expansión </a:t>
            </a:r>
            <a:r>
              <a:rPr lang="es-CL" sz="1400" dirty="0" smtClean="0">
                <a:latin typeface="Verdana" panose="020B0604030504040204" pitchFamily="34" charset="0"/>
                <a:ea typeface="Verdana" panose="020B0604030504040204" pitchFamily="34" charset="0"/>
                <a:cs typeface="Verdana" panose="020B0604030504040204" pitchFamily="34" charset="0"/>
              </a:rPr>
              <a:t>(*) específico.</a:t>
            </a:r>
          </a:p>
          <a:p>
            <a:pPr marL="285750" indent="-285750" algn="just" hangingPunct="0">
              <a:buFont typeface="Arial" panose="020B0604020202020204" pitchFamily="34" charset="0"/>
              <a:buChar char="•"/>
            </a:pPr>
            <a:endParaRPr lang="es-CL"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hangingPunct="0">
              <a:buFont typeface="Arial" panose="020B0604020202020204" pitchFamily="34" charset="0"/>
              <a:buChar char="•"/>
            </a:pPr>
            <a:r>
              <a:rPr lang="es-CL" sz="1400" dirty="0" smtClean="0">
                <a:latin typeface="Verdana" panose="020B0604030504040204" pitchFamily="34" charset="0"/>
                <a:ea typeface="Verdana" panose="020B0604030504040204" pitchFamily="34" charset="0"/>
                <a:cs typeface="Verdana" panose="020B0604030504040204" pitchFamily="34" charset="0"/>
              </a:rPr>
              <a:t>Este factor de expansión busca controlar la probabilidad de las personas de encontrarse presentes, asegurando que las estimaciones obtenidas reflejen adecuadamente la </a:t>
            </a:r>
            <a:r>
              <a:rPr lang="es-CL" sz="1400" b="1" dirty="0" smtClean="0">
                <a:latin typeface="Verdana" panose="020B0604030504040204" pitchFamily="34" charset="0"/>
                <a:ea typeface="Verdana" panose="020B0604030504040204" pitchFamily="34" charset="0"/>
                <a:cs typeface="Verdana" panose="020B0604030504040204" pitchFamily="34" charset="0"/>
              </a:rPr>
              <a:t>distribución de estos atributos en todo el universo de población </a:t>
            </a:r>
            <a:r>
              <a:rPr lang="es-CL" sz="1400" dirty="0" smtClean="0">
                <a:latin typeface="Verdana" panose="020B0604030504040204" pitchFamily="34" charset="0"/>
                <a:ea typeface="Verdana" panose="020B0604030504040204" pitchFamily="34" charset="0"/>
                <a:cs typeface="Verdana" panose="020B0604030504040204" pitchFamily="34" charset="0"/>
              </a:rPr>
              <a:t>y no sólo entre las personas que estuvieron presentes al momento de aplicarse la encuesta. </a:t>
            </a:r>
          </a:p>
          <a:p>
            <a:pPr marL="285750" indent="-285750" algn="just" hangingPunct="0">
              <a:buFont typeface="Arial" panose="020B0604020202020204" pitchFamily="34" charset="0"/>
              <a:buChar char="•"/>
            </a:pPr>
            <a:endParaRPr lang="es-CL"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hangingPunct="0">
              <a:buFont typeface="Arial" panose="020B0604020202020204" pitchFamily="34" charset="0"/>
              <a:buChar char="•"/>
            </a:pPr>
            <a:endParaRPr lang="es-CL"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1"/>
          <p:cNvSpPr>
            <a:spLocks noChangeArrowheads="1"/>
          </p:cNvSpPr>
          <p:nvPr/>
        </p:nvSpPr>
        <p:spPr bwMode="auto">
          <a:xfrm>
            <a:off x="1076604" y="144321"/>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FACTOR DE EXPANSIÓN</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
        <p:nvSpPr>
          <p:cNvPr id="2" name="1 CuadroTexto"/>
          <p:cNvSpPr txBox="1"/>
          <p:nvPr/>
        </p:nvSpPr>
        <p:spPr>
          <a:xfrm>
            <a:off x="1329262" y="4230175"/>
            <a:ext cx="7475691" cy="461665"/>
          </a:xfrm>
          <a:prstGeom prst="rect">
            <a:avLst/>
          </a:prstGeom>
          <a:noFill/>
        </p:spPr>
        <p:txBody>
          <a:bodyPr wrap="square" rtlCol="0">
            <a:spAutoFit/>
          </a:bodyPr>
          <a:lstStyle/>
          <a:p>
            <a:pPr algn="just"/>
            <a:r>
              <a:rPr lang="es-CL" sz="800" dirty="0" smtClean="0">
                <a:latin typeface="Verdana" panose="020B0604030504040204" pitchFamily="34" charset="0"/>
                <a:ea typeface="Verdana" panose="020B0604030504040204" pitchFamily="34" charset="0"/>
                <a:cs typeface="Verdana" panose="020B0604030504040204" pitchFamily="34" charset="0"/>
              </a:rPr>
              <a:t>(*) El </a:t>
            </a:r>
            <a:r>
              <a:rPr lang="es-CL" sz="800" dirty="0">
                <a:latin typeface="Verdana" panose="020B0604030504040204" pitchFamily="34" charset="0"/>
                <a:ea typeface="Verdana" panose="020B0604030504040204" pitchFamily="34" charset="0"/>
                <a:cs typeface="Verdana" panose="020B0604030504040204" pitchFamily="34" charset="0"/>
              </a:rPr>
              <a:t>factor de expansión corresponde a un valor de ponderación que permite expandir los resultados de la muestra al total de población correspondiente (considerando las proyecciones demográficas del INE vigentes a la fecha de la Encuesta) y se interpreta como la cantidad de personas en la población que representa cada individuo en la muestra</a:t>
            </a:r>
            <a:r>
              <a:rPr lang="es-CL" sz="800" dirty="0" smtClean="0">
                <a:latin typeface="Verdana" panose="020B0604030504040204" pitchFamily="34" charset="0"/>
                <a:ea typeface="Verdana" panose="020B0604030504040204" pitchFamily="34" charset="0"/>
                <a:cs typeface="Verdana" panose="020B0604030504040204" pitchFamily="34" charset="0"/>
              </a:rPr>
              <a:t>.</a:t>
            </a: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8350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250561" y="516898"/>
            <a:ext cx="7717390" cy="4185761"/>
          </a:xfrm>
          <a:prstGeom prst="rect">
            <a:avLst/>
          </a:prstGeom>
        </p:spPr>
        <p:txBody>
          <a:bodyPr wrap="square">
            <a:spAutoFit/>
          </a:bodyPr>
          <a:lstStyle/>
          <a:p>
            <a:pPr marL="285750" indent="-285750" algn="just" hangingPunct="0">
              <a:buFont typeface="Arial" panose="020B0604020202020204" pitchFamily="34" charset="0"/>
              <a:buChar char="•"/>
            </a:pPr>
            <a:r>
              <a:rPr lang="es-CL" sz="1400" dirty="0" smtClean="0">
                <a:latin typeface="Verdana" panose="020B0604030504040204" pitchFamily="34" charset="0"/>
                <a:ea typeface="Verdana" panose="020B0604030504040204" pitchFamily="34" charset="0"/>
                <a:cs typeface="Verdana" panose="020B0604030504040204" pitchFamily="34" charset="0"/>
              </a:rPr>
              <a:t>Los </a:t>
            </a:r>
            <a:r>
              <a:rPr lang="es-CL" sz="1400" b="1" dirty="0" smtClean="0">
                <a:latin typeface="Verdana" panose="020B0604030504040204" pitchFamily="34" charset="0"/>
                <a:ea typeface="Verdana" panose="020B0604030504040204" pitchFamily="34" charset="0"/>
                <a:cs typeface="Verdana" panose="020B0604030504040204" pitchFamily="34" charset="0"/>
              </a:rPr>
              <a:t>resultados</a:t>
            </a:r>
            <a:r>
              <a:rPr lang="es-CL" sz="1400" dirty="0" smtClean="0">
                <a:latin typeface="Verdana" panose="020B0604030504040204" pitchFamily="34" charset="0"/>
                <a:ea typeface="Verdana" panose="020B0604030504040204" pitchFamily="34" charset="0"/>
                <a:cs typeface="Verdana" panose="020B0604030504040204" pitchFamily="34" charset="0"/>
              </a:rPr>
              <a:t> que se entregan a continuación incluyen:</a:t>
            </a:r>
          </a:p>
          <a:p>
            <a:pPr marL="800100" lvl="1" indent="-342900" algn="just" hangingPunct="0">
              <a:buFont typeface="+mj-lt"/>
              <a:buAutoNum type="alphaLcParenR"/>
            </a:pPr>
            <a:endParaRPr lang="es-CL" sz="1400" dirty="0" smtClean="0">
              <a:latin typeface="Verdana" panose="020B0604030504040204" pitchFamily="34" charset="0"/>
              <a:ea typeface="Verdana" panose="020B0604030504040204" pitchFamily="34" charset="0"/>
              <a:cs typeface="Verdana" panose="020B0604030504040204" pitchFamily="34" charset="0"/>
            </a:endParaRPr>
          </a:p>
          <a:p>
            <a:pPr marL="627063" lvl="1" indent="-266700" algn="just" hangingPunct="0">
              <a:buFont typeface="+mj-lt"/>
              <a:buAutoNum type="alphaLcParenR"/>
            </a:pPr>
            <a:r>
              <a:rPr lang="es-CL" sz="1400" dirty="0" smtClean="0">
                <a:latin typeface="Verdana" panose="020B0604030504040204" pitchFamily="34" charset="0"/>
                <a:ea typeface="Verdana" panose="020B0604030504040204" pitchFamily="34" charset="0"/>
                <a:cs typeface="Verdana" panose="020B0604030504040204" pitchFamily="34" charset="0"/>
              </a:rPr>
              <a:t>La distribución obtenida a nivel nacional para ambas preguntas;</a:t>
            </a:r>
          </a:p>
          <a:p>
            <a:pPr marL="627063" lvl="1" indent="-266700" algn="just" hangingPunct="0">
              <a:buFont typeface="+mj-lt"/>
              <a:buAutoNum type="alphaLcParenR"/>
            </a:pPr>
            <a:endParaRPr lang="es-CL" sz="1400" dirty="0" smtClean="0">
              <a:latin typeface="Verdana" panose="020B0604030504040204" pitchFamily="34" charset="0"/>
              <a:ea typeface="Verdana" panose="020B0604030504040204" pitchFamily="34" charset="0"/>
              <a:cs typeface="Verdana" panose="020B0604030504040204" pitchFamily="34" charset="0"/>
            </a:endParaRPr>
          </a:p>
          <a:p>
            <a:pPr marL="627063" lvl="1" indent="-266700" algn="just" hangingPunct="0">
              <a:buFont typeface="+mj-lt"/>
              <a:buAutoNum type="alphaLcParenR"/>
            </a:pPr>
            <a:r>
              <a:rPr lang="es-CL" sz="1400" dirty="0" smtClean="0">
                <a:latin typeface="Verdana" panose="020B0604030504040204" pitchFamily="34" charset="0"/>
                <a:ea typeface="Verdana" panose="020B0604030504040204" pitchFamily="34" charset="0"/>
                <a:cs typeface="Verdana" panose="020B0604030504040204" pitchFamily="34" charset="0"/>
              </a:rPr>
              <a:t>Indicadores relevantes para la caracterización socioeconómica de la población con base en la pregunta de orientación sexual;</a:t>
            </a:r>
          </a:p>
          <a:p>
            <a:pPr marL="627063" lvl="1" indent="-266700" algn="just" hangingPunct="0">
              <a:buFont typeface="+mj-lt"/>
              <a:buAutoNum type="alphaLcParenR"/>
            </a:pPr>
            <a:endParaRPr lang="es-CL" sz="1400" dirty="0" smtClean="0">
              <a:latin typeface="Verdana" panose="020B0604030504040204" pitchFamily="34" charset="0"/>
              <a:ea typeface="Verdana" panose="020B0604030504040204" pitchFamily="34" charset="0"/>
              <a:cs typeface="Verdana" panose="020B0604030504040204" pitchFamily="34" charset="0"/>
            </a:endParaRPr>
          </a:p>
          <a:p>
            <a:pPr marL="627063" lvl="1" indent="-266700" algn="just" hangingPunct="0">
              <a:buFont typeface="+mj-lt"/>
              <a:buAutoNum type="alphaLcParenR"/>
            </a:pPr>
            <a:r>
              <a:rPr lang="es-CL" sz="1400" dirty="0" smtClean="0">
                <a:latin typeface="Verdana" panose="020B0604030504040204" pitchFamily="34" charset="0"/>
                <a:ea typeface="Verdana" panose="020B0604030504040204" pitchFamily="34" charset="0"/>
                <a:cs typeface="Verdana" panose="020B0604030504040204" pitchFamily="34" charset="0"/>
              </a:rPr>
              <a:t>La percepción de discriminación en hogares según orientación sexual del jefe/a de hogar.</a:t>
            </a:r>
          </a:p>
          <a:p>
            <a:pPr marL="742950" lvl="1" indent="-285750" algn="just" hangingPunct="0">
              <a:buFont typeface="Arial" panose="020B0604020202020204" pitchFamily="34" charset="0"/>
              <a:buChar char="•"/>
            </a:pPr>
            <a:endParaRPr lang="es-CL"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hangingPunct="0">
              <a:buFont typeface="Arial" panose="020B0604020202020204" pitchFamily="34" charset="0"/>
              <a:buChar char="•"/>
            </a:pPr>
            <a:endParaRPr lang="es-CL"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hangingPunct="0">
              <a:buFont typeface="Arial" panose="020B0604020202020204" pitchFamily="34" charset="0"/>
              <a:buChar char="•"/>
            </a:pPr>
            <a:r>
              <a:rPr lang="es-CL" sz="1400" dirty="0" smtClean="0">
                <a:latin typeface="Verdana" panose="020B0604030504040204" pitchFamily="34" charset="0"/>
                <a:ea typeface="Verdana" panose="020B0604030504040204" pitchFamily="34" charset="0"/>
                <a:cs typeface="Verdana" panose="020B0604030504040204" pitchFamily="34" charset="0"/>
              </a:rPr>
              <a:t>Se presentan únicamente resultados agregados a nivel </a:t>
            </a:r>
            <a:r>
              <a:rPr lang="es-CL" sz="1400" b="1" dirty="0" smtClean="0">
                <a:latin typeface="Verdana" panose="020B0604030504040204" pitchFamily="34" charset="0"/>
                <a:ea typeface="Verdana" panose="020B0604030504040204" pitchFamily="34" charset="0"/>
                <a:cs typeface="Verdana" panose="020B0604030504040204" pitchFamily="34" charset="0"/>
              </a:rPr>
              <a:t>nacional</a:t>
            </a:r>
            <a:r>
              <a:rPr lang="es-CL" sz="1400" dirty="0" smtClean="0">
                <a:latin typeface="Verdana" panose="020B0604030504040204" pitchFamily="34" charset="0"/>
                <a:ea typeface="Verdana" panose="020B0604030504040204" pitchFamily="34" charset="0"/>
                <a:cs typeface="Verdana" panose="020B0604030504040204" pitchFamily="34" charset="0"/>
              </a:rPr>
              <a:t>, en resguardo de la precisión de las estimaciones. </a:t>
            </a:r>
          </a:p>
          <a:p>
            <a:pPr marL="285750" indent="-285750" algn="just" hangingPunct="0">
              <a:buFont typeface="Arial" panose="020B0604020202020204" pitchFamily="34" charset="0"/>
              <a:buChar char="•"/>
            </a:pPr>
            <a:endParaRPr lang="es-CL"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hangingPunct="0">
              <a:buFont typeface="Arial" panose="020B0604020202020204" pitchFamily="34" charset="0"/>
              <a:buChar char="•"/>
            </a:pPr>
            <a:r>
              <a:rPr lang="es-CL" sz="1400" dirty="0" smtClean="0">
                <a:latin typeface="Verdana" panose="020B0604030504040204" pitchFamily="34" charset="0"/>
                <a:ea typeface="Verdana" panose="020B0604030504040204" pitchFamily="34" charset="0"/>
                <a:cs typeface="Verdana" panose="020B0604030504040204" pitchFamily="34" charset="0"/>
              </a:rPr>
              <a:t>Para un análisis más detallado de la información, se encuentran disponible la base de datos de Casen 2015 en el sitio web institucional, incluyendo el factor de expansión correspondiente. Se recomienda evaluar la precisión de cada estimación (intervalos de confianza). </a:t>
            </a:r>
          </a:p>
          <a:p>
            <a:pPr marL="285750" indent="-285750" algn="just" hangingPunct="0">
              <a:buFont typeface="Arial" panose="020B0604020202020204" pitchFamily="34" charset="0"/>
              <a:buChar char="•"/>
            </a:pPr>
            <a:endParaRPr lang="es-CL"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1"/>
          <p:cNvSpPr>
            <a:spLocks noChangeArrowheads="1"/>
          </p:cNvSpPr>
          <p:nvPr/>
        </p:nvSpPr>
        <p:spPr bwMode="auto">
          <a:xfrm>
            <a:off x="1076604" y="144321"/>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ANÁLISIS DE LA INFORMACIÓN</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1603409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250561" y="895884"/>
            <a:ext cx="7574940" cy="3395801"/>
          </a:xfrm>
          <a:prstGeom prst="rect">
            <a:avLst/>
          </a:prstGeom>
        </p:spPr>
        <p:txBody>
          <a:bodyPr wrap="square">
            <a:spAutoFit/>
          </a:bodyPr>
          <a:lstStyle/>
          <a:p>
            <a:pPr algn="just">
              <a:spcBef>
                <a:spcPts val="1000"/>
              </a:spcBef>
              <a:spcAft>
                <a:spcPts val="1000"/>
              </a:spcAft>
            </a:pPr>
            <a:r>
              <a:rPr lang="es-CL" sz="2400" b="1" dirty="0" smtClean="0">
                <a:solidFill>
                  <a:schemeClr val="accent1"/>
                </a:solidFill>
                <a:latin typeface="Verdana"/>
                <a:cs typeface="Verdana"/>
              </a:rPr>
              <a:t>2. 	Resultados a nivel nacional</a:t>
            </a:r>
            <a:endParaRPr lang="es-CL" sz="2400" b="1" dirty="0">
              <a:solidFill>
                <a:schemeClr val="accent1"/>
              </a:solidFill>
              <a:latin typeface="Verdana"/>
              <a:cs typeface="Verdana"/>
            </a:endParaRPr>
          </a:p>
          <a:p>
            <a:pPr marL="800100" lvl="1" indent="-342900" algn="just">
              <a:spcBef>
                <a:spcPts val="1000"/>
              </a:spcBef>
              <a:spcAft>
                <a:spcPts val="1000"/>
              </a:spcAft>
              <a:buFont typeface="Arial" panose="020B0604020202020204" pitchFamily="34" charset="0"/>
              <a:buChar char="•"/>
            </a:pPr>
            <a:r>
              <a:rPr lang="es-CL" sz="2000" dirty="0" smtClean="0">
                <a:solidFill>
                  <a:schemeClr val="accent1"/>
                </a:solidFill>
                <a:latin typeface="Verdana"/>
                <a:cs typeface="Verdana"/>
              </a:rPr>
              <a:t>Orientación sexual en personas adultas por sexo biológico y grupo de edad</a:t>
            </a:r>
          </a:p>
          <a:p>
            <a:pPr marL="800100" lvl="1" indent="-342900" algn="just">
              <a:spcBef>
                <a:spcPts val="1000"/>
              </a:spcBef>
              <a:spcAft>
                <a:spcPts val="1000"/>
              </a:spcAft>
              <a:buFont typeface="Arial" panose="020B0604020202020204" pitchFamily="34" charset="0"/>
              <a:buChar char="•"/>
            </a:pPr>
            <a:r>
              <a:rPr lang="es-CL" sz="2000" dirty="0" smtClean="0">
                <a:solidFill>
                  <a:schemeClr val="accent1"/>
                </a:solidFill>
                <a:latin typeface="Verdana"/>
                <a:cs typeface="Verdana"/>
              </a:rPr>
              <a:t>Identidad de género en </a:t>
            </a:r>
            <a:r>
              <a:rPr lang="es-CL" sz="2000" dirty="0">
                <a:solidFill>
                  <a:schemeClr val="accent1"/>
                </a:solidFill>
                <a:latin typeface="Verdana"/>
                <a:cs typeface="Verdana"/>
              </a:rPr>
              <a:t>personas adultas por sexo biológico y grupo de edad</a:t>
            </a:r>
          </a:p>
          <a:p>
            <a:pPr marL="800100" lvl="1" indent="-342900" algn="just">
              <a:spcBef>
                <a:spcPts val="1000"/>
              </a:spcBef>
              <a:spcAft>
                <a:spcPts val="1000"/>
              </a:spcAft>
              <a:buFont typeface="Arial" panose="020B0604020202020204" pitchFamily="34" charset="0"/>
              <a:buChar char="•"/>
            </a:pPr>
            <a:endParaRPr lang="es-CL" sz="2000" dirty="0" smtClean="0">
              <a:solidFill>
                <a:schemeClr val="accent1"/>
              </a:solidFill>
              <a:latin typeface="Verdana"/>
              <a:cs typeface="Verdana"/>
            </a:endParaRPr>
          </a:p>
          <a:p>
            <a:pPr algn="just">
              <a:spcBef>
                <a:spcPts val="1000"/>
              </a:spcBef>
              <a:spcAft>
                <a:spcPts val="1000"/>
              </a:spcAft>
            </a:pPr>
            <a:endParaRPr lang="es-CL" sz="2400" b="1" dirty="0">
              <a:solidFill>
                <a:schemeClr val="accent1"/>
              </a:solidFill>
              <a:latin typeface="Verdana"/>
              <a:cs typeface="Verdana"/>
            </a:endParaRPr>
          </a:p>
        </p:txBody>
      </p:sp>
      <p:sp>
        <p:nvSpPr>
          <p:cNvPr id="4" name="Rectangle 1"/>
          <p:cNvSpPr>
            <a:spLocks noChangeArrowheads="1"/>
          </p:cNvSpPr>
          <p:nvPr/>
        </p:nvSpPr>
        <p:spPr bwMode="auto">
          <a:xfrm>
            <a:off x="1076604" y="98904"/>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DIVERSIDAD SEXUAL</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13455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1007322" y="0"/>
            <a:ext cx="813667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Distribución </a:t>
            </a:r>
            <a:r>
              <a:rPr lang="es-CL" sz="1600" b="1" dirty="0">
                <a:solidFill>
                  <a:schemeClr val="tx2">
                    <a:lumMod val="60000"/>
                    <a:lumOff val="40000"/>
                  </a:schemeClr>
                </a:solidFill>
                <a:latin typeface="Verdana"/>
                <a:ea typeface="Calibri" pitchFamily="34" charset="0"/>
                <a:cs typeface="Verdana"/>
              </a:rPr>
              <a:t>de las </a:t>
            </a:r>
            <a:r>
              <a:rPr lang="es-CL" sz="1600" b="1" dirty="0" smtClean="0">
                <a:solidFill>
                  <a:schemeClr val="tx2">
                    <a:lumMod val="60000"/>
                    <a:lumOff val="40000"/>
                  </a:schemeClr>
                </a:solidFill>
                <a:latin typeface="Verdana"/>
                <a:ea typeface="Calibri" pitchFamily="34" charset="0"/>
                <a:cs typeface="Verdana"/>
              </a:rPr>
              <a:t>personas de 18 y más años según su </a:t>
            </a:r>
          </a:p>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orientación sexual, por sexo biológico (2015)</a:t>
            </a:r>
          </a:p>
          <a:p>
            <a:pPr lvl="0" algn="r" defTabSz="914400" fontAlgn="base">
              <a:spcBef>
                <a:spcPct val="0"/>
              </a:spcBef>
              <a:spcAft>
                <a:spcPct val="0"/>
              </a:spcAft>
            </a:pPr>
            <a:endParaRPr lang="es-CL" sz="1200" dirty="0" smtClean="0">
              <a:solidFill>
                <a:schemeClr val="tx2">
                  <a:lumMod val="60000"/>
                  <a:lumOff val="40000"/>
                </a:scheme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latin typeface="Verdana" pitchFamily="34" charset="0"/>
                <a:ea typeface="Verdana" pitchFamily="34" charset="0"/>
                <a:cs typeface="Verdana" pitchFamily="34" charset="0"/>
              </a:rPr>
              <a:t>Fuente: Ministerio de Desarrollo Social, Encuesta Casen 2015.</a:t>
            </a:r>
          </a:p>
          <a:p>
            <a:pPr algn="r"/>
            <a:r>
              <a:rPr lang="es-CL" sz="800" b="1" dirty="0" smtClean="0">
                <a:latin typeface="Verdana" pitchFamily="34" charset="0"/>
                <a:ea typeface="Verdana" pitchFamily="34" charset="0"/>
                <a:cs typeface="Verdana" pitchFamily="34" charset="0"/>
              </a:rPr>
              <a:t>.</a:t>
            </a:r>
            <a:endParaRPr lang="es-CL" sz="800" b="1" dirty="0">
              <a:latin typeface="Verdana" pitchFamily="34" charset="0"/>
              <a:ea typeface="Verdana" pitchFamily="34" charset="0"/>
              <a:cs typeface="Verdana" pitchFamily="34" charset="0"/>
            </a:endParaRPr>
          </a:p>
        </p:txBody>
      </p:sp>
      <p:sp>
        <p:nvSpPr>
          <p:cNvPr id="9" name="8 CuadroTexto"/>
          <p:cNvSpPr txBox="1"/>
          <p:nvPr/>
        </p:nvSpPr>
        <p:spPr>
          <a:xfrm>
            <a:off x="1045053" y="1116567"/>
            <a:ext cx="2858475"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personas de 18 </a:t>
            </a:r>
            <a:r>
              <a:rPr lang="es-CL" sz="1000" dirty="0">
                <a:latin typeface="Verdana" pitchFamily="34" charset="0"/>
                <a:ea typeface="Verdana" pitchFamily="34" charset="0"/>
                <a:cs typeface="Verdana" pitchFamily="34" charset="0"/>
              </a:rPr>
              <a:t>años </a:t>
            </a:r>
            <a:r>
              <a:rPr lang="es-CL" sz="1000" dirty="0" err="1" smtClean="0">
                <a:latin typeface="Verdana" pitchFamily="34" charset="0"/>
                <a:ea typeface="Verdana" pitchFamily="34" charset="0"/>
                <a:cs typeface="Verdana" pitchFamily="34" charset="0"/>
              </a:rPr>
              <a:t>ó</a:t>
            </a:r>
            <a:r>
              <a:rPr lang="es-CL" sz="1000" dirty="0" smtClean="0">
                <a:latin typeface="Verdana" pitchFamily="34" charset="0"/>
                <a:ea typeface="Verdana" pitchFamily="34" charset="0"/>
                <a:cs typeface="Verdana" pitchFamily="34" charset="0"/>
              </a:rPr>
              <a:t> más)</a:t>
            </a:r>
            <a:endParaRPr lang="es-CL" sz="1000" dirty="0">
              <a:latin typeface="Verdana" pitchFamily="34" charset="0"/>
              <a:ea typeface="Verdana" pitchFamily="34" charset="0"/>
              <a:cs typeface="Verdana"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3844937416"/>
              </p:ext>
            </p:extLst>
          </p:nvPr>
        </p:nvGraphicFramePr>
        <p:xfrm>
          <a:off x="1150305" y="1825625"/>
          <a:ext cx="7442198" cy="2093595"/>
        </p:xfrm>
        <a:graphic>
          <a:graphicData uri="http://schemas.openxmlformats.org/drawingml/2006/table">
            <a:tbl>
              <a:tblPr/>
              <a:tblGrid>
                <a:gridCol w="1378862"/>
                <a:gridCol w="1010556"/>
                <a:gridCol w="1010556"/>
                <a:gridCol w="1010556"/>
                <a:gridCol w="1010556"/>
                <a:gridCol w="1010556"/>
                <a:gridCol w="1010556"/>
              </a:tblGrid>
              <a:tr h="190500">
                <a:tc rowSpan="2">
                  <a:txBody>
                    <a:bodyPr/>
                    <a:lstStyle/>
                    <a:p>
                      <a:pPr algn="ctr" rtl="0" fontAlgn="ctr"/>
                      <a:r>
                        <a:rPr lang="es-CL" sz="1000" b="1" i="0" u="none" strike="noStrike" dirty="0">
                          <a:solidFill>
                            <a:srgbClr val="FFFFFF"/>
                          </a:solidFill>
                          <a:effectLst/>
                          <a:latin typeface="Verdana"/>
                        </a:rPr>
                        <a:t>Orientación sexual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gridSpan="2">
                  <a:txBody>
                    <a:bodyPr/>
                    <a:lstStyle/>
                    <a:p>
                      <a:pPr algn="ctr" rtl="0" fontAlgn="ctr"/>
                      <a:r>
                        <a:rPr lang="es-CL" sz="1000" b="1" i="0" u="none" strike="noStrike">
                          <a:solidFill>
                            <a:srgbClr val="FFFFFF"/>
                          </a:solidFill>
                          <a:effectLst/>
                          <a:latin typeface="Verdana"/>
                        </a:rPr>
                        <a:t>Hombres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c gridSpan="2">
                  <a:txBody>
                    <a:bodyPr/>
                    <a:lstStyle/>
                    <a:p>
                      <a:pPr algn="ctr" rtl="0" fontAlgn="ctr"/>
                      <a:r>
                        <a:rPr lang="es-CL" sz="1000" b="1" i="0" u="none" strike="noStrike">
                          <a:solidFill>
                            <a:srgbClr val="FFFFFF"/>
                          </a:solidFill>
                          <a:effectLst/>
                          <a:latin typeface="Verdana"/>
                        </a:rPr>
                        <a:t>Mujeres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c gridSpan="2">
                  <a:txBody>
                    <a:bodyPr/>
                    <a:lstStyle/>
                    <a:p>
                      <a:pPr algn="ctr" rtl="0" fontAlgn="ctr"/>
                      <a:r>
                        <a:rPr lang="es-CL" sz="1000" b="1" i="0" u="none" strike="noStrike">
                          <a:solidFill>
                            <a:srgbClr val="FFFFFF"/>
                          </a:solidFill>
                          <a:effectLst/>
                          <a:latin typeface="Verdana"/>
                        </a:rPr>
                        <a:t>Total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r>
              <a:tr h="371475">
                <a:tc vMerge="1">
                  <a:txBody>
                    <a:bodyPr/>
                    <a:lstStyle/>
                    <a:p>
                      <a:endParaRPr lang="es-CL"/>
                    </a:p>
                  </a:txBody>
                  <a:tcPr/>
                </a:tc>
                <a:tc>
                  <a:txBody>
                    <a:bodyPr/>
                    <a:lstStyle/>
                    <a:p>
                      <a:pPr algn="ctr" rtl="0" fontAlgn="ctr"/>
                      <a:r>
                        <a:rPr lang="es-CL" sz="1000" b="1" i="0" u="none" strike="noStrike">
                          <a:solidFill>
                            <a:srgbClr val="FFFFFF"/>
                          </a:solidFill>
                          <a:effectLst/>
                          <a:latin typeface="Verdana"/>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255270">
                <a:tc>
                  <a:txBody>
                    <a:bodyPr/>
                    <a:lstStyle/>
                    <a:p>
                      <a:pPr algn="l" fontAlgn="ctr"/>
                      <a:r>
                        <a:rPr lang="es-CL" sz="1000" b="0" i="0" u="none" strike="noStrike">
                          <a:solidFill>
                            <a:srgbClr val="000000"/>
                          </a:solidFill>
                          <a:effectLst/>
                          <a:latin typeface="Verdana"/>
                        </a:rPr>
                        <a:t>Heterosexual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6.535.907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97,90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7.234.006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99,08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13.769.913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98,51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l" fontAlgn="ctr"/>
                      <a:r>
                        <a:rPr lang="es-CL" sz="1000" b="0" i="0" u="none" strike="noStrike">
                          <a:solidFill>
                            <a:srgbClr val="000000"/>
                          </a:solidFill>
                          <a:effectLst/>
                          <a:latin typeface="Verdana"/>
                        </a:rPr>
                        <a:t>Gay/Lesbiana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100.616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1,51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45.385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0,62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146.001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l" fontAlgn="ctr"/>
                      <a:r>
                        <a:rPr lang="es-CL" sz="1000" b="0" i="0" u="none" strike="noStrike">
                          <a:solidFill>
                            <a:srgbClr val="000000"/>
                          </a:solidFill>
                          <a:effectLst/>
                          <a:latin typeface="Verdana"/>
                        </a:rPr>
                        <a:t>Bisexual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34.814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0,52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17.302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52.116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l" fontAlgn="ctr"/>
                      <a:r>
                        <a:rPr lang="es-CL" sz="1000" b="0" i="0" u="none" strike="noStrike">
                          <a:solidFill>
                            <a:srgbClr val="000000"/>
                          </a:solidFill>
                          <a:effectLst/>
                          <a:latin typeface="Verdana"/>
                        </a:rPr>
                        <a:t>Otra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1.764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0,03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1.590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0,02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3.354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0,02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l" fontAlgn="ctr"/>
                      <a:r>
                        <a:rPr lang="es-CL" sz="1000" b="0" i="0" u="none" strike="noStrike" dirty="0">
                          <a:solidFill>
                            <a:srgbClr val="000000"/>
                          </a:solidFill>
                          <a:effectLst/>
                          <a:latin typeface="Verdana"/>
                        </a:rPr>
                        <a:t>No </a:t>
                      </a:r>
                      <a:r>
                        <a:rPr lang="es-CL" sz="1000" b="0" i="0" u="none" strike="noStrike" dirty="0" smtClean="0">
                          <a:solidFill>
                            <a:srgbClr val="000000"/>
                          </a:solidFill>
                          <a:effectLst/>
                          <a:latin typeface="Verdana"/>
                        </a:rPr>
                        <a:t>sabe/no responde</a:t>
                      </a:r>
                      <a:endParaRPr lang="es-CL" sz="1000" b="0" i="0" u="none" strike="noStrike" dirty="0">
                        <a:solidFill>
                          <a:srgbClr val="000000"/>
                        </a:solidFill>
                        <a:effectLst/>
                        <a:latin typeface="Verdan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3.124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0,05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3.123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6.247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000" b="0" i="0" u="none" strike="noStrike">
                          <a:solidFill>
                            <a:srgbClr val="000000"/>
                          </a:solidFill>
                          <a:effectLst/>
                          <a:latin typeface="Verdana"/>
                        </a:rPr>
                        <a:t>              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rtl="0" fontAlgn="ctr"/>
                      <a:r>
                        <a:rPr lang="es-CL" sz="1000" b="1" i="0" u="none" strike="noStrike" dirty="0">
                          <a:solidFill>
                            <a:srgbClr val="FFFFFF"/>
                          </a:solidFill>
                          <a:effectLst/>
                          <a:latin typeface="Verdana"/>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dirty="0">
                          <a:solidFill>
                            <a:srgbClr val="FFFFFF"/>
                          </a:solidFill>
                          <a:effectLst/>
                          <a:latin typeface="Verdana"/>
                        </a:rPr>
                        <a:t>   6.676.225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dirty="0">
                          <a:solidFill>
                            <a:srgbClr val="FFFFFF"/>
                          </a:solidFill>
                          <a:effectLst/>
                          <a:latin typeface="Verdana"/>
                        </a:rPr>
                        <a:t>  </a:t>
                      </a:r>
                      <a:r>
                        <a:rPr lang="es-CL" sz="1000" b="1" i="0" u="none" strike="noStrike" dirty="0" smtClean="0">
                          <a:solidFill>
                            <a:srgbClr val="FFFFFF"/>
                          </a:solidFill>
                          <a:effectLst/>
                          <a:latin typeface="Verdana"/>
                        </a:rPr>
                        <a:t>         </a:t>
                      </a:r>
                      <a:r>
                        <a:rPr lang="es-CL" sz="1000" b="1" i="0" u="none" strike="noStrike" dirty="0">
                          <a:solidFill>
                            <a:srgbClr val="FFFFFF"/>
                          </a:solidFill>
                          <a:effectLst/>
                          <a:latin typeface="Verdana"/>
                        </a:rPr>
                        <a:t>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   7.301.406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dirty="0">
                          <a:solidFill>
                            <a:srgbClr val="FFFFFF"/>
                          </a:solidFill>
                          <a:effectLst/>
                          <a:latin typeface="Verdana"/>
                        </a:rPr>
                        <a:t> </a:t>
                      </a:r>
                      <a:r>
                        <a:rPr lang="es-CL" sz="1000" b="1" i="0" u="none" strike="noStrike" dirty="0" smtClean="0">
                          <a:solidFill>
                            <a:srgbClr val="FFFFFF"/>
                          </a:solidFill>
                          <a:effectLst/>
                          <a:latin typeface="Verdana"/>
                        </a:rPr>
                        <a:t>          </a:t>
                      </a:r>
                      <a:r>
                        <a:rPr lang="es-CL" sz="1000" b="1" i="0" u="none" strike="noStrike" dirty="0">
                          <a:solidFill>
                            <a:srgbClr val="FFFFFF"/>
                          </a:solidFill>
                          <a:effectLst/>
                          <a:latin typeface="Verdana"/>
                        </a:rPr>
                        <a:t>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   13.977.631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dirty="0">
                          <a:solidFill>
                            <a:srgbClr val="FFFFFF"/>
                          </a:solidFill>
                          <a:effectLst/>
                          <a:latin typeface="Verdana"/>
                        </a:rPr>
                        <a:t>  </a:t>
                      </a:r>
                      <a:r>
                        <a:rPr lang="es-CL" sz="1000" b="1" i="0" u="none" strike="noStrike" dirty="0" smtClean="0">
                          <a:solidFill>
                            <a:srgbClr val="FFFFFF"/>
                          </a:solidFill>
                          <a:effectLst/>
                          <a:latin typeface="Verdana"/>
                        </a:rPr>
                        <a:t>         </a:t>
                      </a:r>
                      <a:r>
                        <a:rPr lang="es-CL" sz="1000" b="1" i="0" u="none" strike="noStrike" dirty="0">
                          <a:solidFill>
                            <a:srgbClr val="FFFFFF"/>
                          </a:solidFill>
                          <a:effectLst/>
                          <a:latin typeface="Verdana"/>
                        </a:rPr>
                        <a:t>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bl>
          </a:graphicData>
        </a:graphic>
      </p:graphicFrame>
      <p:sp>
        <p:nvSpPr>
          <p:cNvPr id="4" name="3 CuadroTexto"/>
          <p:cNvSpPr txBox="1"/>
          <p:nvPr/>
        </p:nvSpPr>
        <p:spPr>
          <a:xfrm>
            <a:off x="1150305" y="4534721"/>
            <a:ext cx="7644374" cy="338554"/>
          </a:xfrm>
          <a:prstGeom prst="rect">
            <a:avLst/>
          </a:prstGeom>
          <a:noFill/>
        </p:spPr>
        <p:txBody>
          <a:bodyPr wrap="square" rtlCol="0">
            <a:spAutoFit/>
          </a:bodyPr>
          <a:lstStyle/>
          <a:p>
            <a:pPr algn="just"/>
            <a:r>
              <a:rPr lang="es-CL" sz="800" dirty="0" smtClean="0">
                <a:latin typeface="Verdana" panose="020B0604030504040204" pitchFamily="34" charset="0"/>
                <a:ea typeface="Verdana" panose="020B0604030504040204" pitchFamily="34" charset="0"/>
                <a:cs typeface="Verdana" panose="020B0604030504040204" pitchFamily="34" charset="0"/>
              </a:rPr>
              <a:t>Al </a:t>
            </a:r>
            <a:r>
              <a:rPr lang="es-CL" sz="800" dirty="0">
                <a:latin typeface="Verdana" panose="020B0604030504040204" pitchFamily="34" charset="0"/>
                <a:ea typeface="Verdana" panose="020B0604030504040204" pitchFamily="34" charset="0"/>
                <a:cs typeface="Verdana" panose="020B0604030504040204" pitchFamily="34" charset="0"/>
              </a:rPr>
              <a:t>95% de confianza, las diferencias en categorías gay/lesbiana </a:t>
            </a:r>
            <a:r>
              <a:rPr lang="es-CL" sz="800" dirty="0" smtClean="0">
                <a:latin typeface="Verdana" panose="020B0604030504040204" pitchFamily="34" charset="0"/>
                <a:ea typeface="Verdana" panose="020B0604030504040204" pitchFamily="34" charset="0"/>
                <a:cs typeface="Verdana" panose="020B0604030504040204" pitchFamily="34" charset="0"/>
              </a:rPr>
              <a:t>por sexo biológico SON </a:t>
            </a:r>
            <a:r>
              <a:rPr lang="es-CL" sz="800" dirty="0">
                <a:latin typeface="Verdana" panose="020B0604030504040204" pitchFamily="34" charset="0"/>
                <a:ea typeface="Verdana" panose="020B0604030504040204" pitchFamily="34" charset="0"/>
                <a:cs typeface="Verdana" panose="020B0604030504040204" pitchFamily="34" charset="0"/>
              </a:rPr>
              <a:t>estadísticamente significativas. No se encuentran diferencias significativas en la categoría bisexual por sexo</a:t>
            </a:r>
            <a:r>
              <a:rPr lang="es-CL" sz="800" dirty="0" smtClean="0">
                <a:latin typeface="Verdana" panose="020B0604030504040204" pitchFamily="34" charset="0"/>
                <a:ea typeface="Verdana" panose="020B0604030504040204" pitchFamily="34" charset="0"/>
                <a:cs typeface="Verdana" panose="020B0604030504040204" pitchFamily="34" charset="0"/>
              </a:rPr>
              <a:t>. </a:t>
            </a:r>
            <a:endParaRPr lang="es-CL"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8618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1007322" y="0"/>
            <a:ext cx="813667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Distribución </a:t>
            </a:r>
            <a:r>
              <a:rPr lang="es-CL" sz="1600" b="1" dirty="0">
                <a:solidFill>
                  <a:schemeClr val="tx2">
                    <a:lumMod val="60000"/>
                    <a:lumOff val="40000"/>
                  </a:schemeClr>
                </a:solidFill>
                <a:latin typeface="Verdana"/>
                <a:ea typeface="Calibri" pitchFamily="34" charset="0"/>
                <a:cs typeface="Verdana"/>
              </a:rPr>
              <a:t>de las personas </a:t>
            </a:r>
            <a:r>
              <a:rPr lang="es-CL" sz="1600" b="1" dirty="0" smtClean="0">
                <a:solidFill>
                  <a:schemeClr val="tx2">
                    <a:lumMod val="60000"/>
                    <a:lumOff val="40000"/>
                  </a:schemeClr>
                </a:solidFill>
                <a:latin typeface="Verdana"/>
                <a:ea typeface="Calibri" pitchFamily="34" charset="0"/>
                <a:cs typeface="Verdana"/>
              </a:rPr>
              <a:t>de 18 años o más según su </a:t>
            </a:r>
          </a:p>
          <a:p>
            <a:pPr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orientación sexual, por </a:t>
            </a:r>
            <a:r>
              <a:rPr lang="es-CL" sz="1600" b="1" dirty="0">
                <a:solidFill>
                  <a:schemeClr val="tx2">
                    <a:lumMod val="60000"/>
                    <a:lumOff val="40000"/>
                  </a:schemeClr>
                </a:solidFill>
                <a:latin typeface="Verdana"/>
                <a:ea typeface="Calibri" pitchFamily="34" charset="0"/>
                <a:cs typeface="Verdana"/>
              </a:rPr>
              <a:t>tramo de </a:t>
            </a:r>
            <a:r>
              <a:rPr lang="es-CL" sz="1600" b="1" dirty="0" smtClean="0">
                <a:solidFill>
                  <a:schemeClr val="tx2">
                    <a:lumMod val="60000"/>
                    <a:lumOff val="40000"/>
                  </a:schemeClr>
                </a:solidFill>
                <a:latin typeface="Verdana"/>
                <a:ea typeface="Calibri" pitchFamily="34" charset="0"/>
                <a:cs typeface="Verdana"/>
              </a:rPr>
              <a:t>edad (2015) </a:t>
            </a:r>
          </a:p>
          <a:p>
            <a:pPr lvl="0" algn="r" defTabSz="914400" fontAlgn="base">
              <a:spcBef>
                <a:spcPct val="0"/>
              </a:spcBef>
              <a:spcAft>
                <a:spcPct val="0"/>
              </a:spcAft>
            </a:pPr>
            <a:endParaRPr lang="es-CL" sz="1200" dirty="0" smtClean="0">
              <a:solidFill>
                <a:schemeClr val="tx2">
                  <a:lumMod val="60000"/>
                  <a:lumOff val="40000"/>
                </a:scheme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latin typeface="Verdana" pitchFamily="34" charset="0"/>
                <a:ea typeface="Verdana" pitchFamily="34" charset="0"/>
                <a:cs typeface="Verdana" pitchFamily="34" charset="0"/>
              </a:rPr>
              <a:t>Fuente: Ministerio de Desarrollo Social, Encuesta Casen 2015.</a:t>
            </a:r>
          </a:p>
          <a:p>
            <a:pPr algn="r"/>
            <a:r>
              <a:rPr lang="es-CL" sz="800" b="1" dirty="0" smtClean="0">
                <a:latin typeface="Verdana" pitchFamily="34" charset="0"/>
                <a:ea typeface="Verdana" pitchFamily="34" charset="0"/>
                <a:cs typeface="Verdana" pitchFamily="34" charset="0"/>
              </a:rPr>
              <a:t>.</a:t>
            </a:r>
            <a:endParaRPr lang="es-CL" sz="800" b="1" dirty="0">
              <a:latin typeface="Verdana" pitchFamily="34" charset="0"/>
              <a:ea typeface="Verdana" pitchFamily="34" charset="0"/>
              <a:cs typeface="Verdana" pitchFamily="34" charset="0"/>
            </a:endParaRPr>
          </a:p>
        </p:txBody>
      </p:sp>
      <p:sp>
        <p:nvSpPr>
          <p:cNvPr id="9" name="8 CuadroTexto"/>
          <p:cNvSpPr txBox="1"/>
          <p:nvPr/>
        </p:nvSpPr>
        <p:spPr>
          <a:xfrm>
            <a:off x="1045053" y="1116567"/>
            <a:ext cx="2858475"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personas de 18 </a:t>
            </a:r>
            <a:r>
              <a:rPr lang="es-CL" sz="1000" dirty="0">
                <a:latin typeface="Verdana" pitchFamily="34" charset="0"/>
                <a:ea typeface="Verdana" pitchFamily="34" charset="0"/>
                <a:cs typeface="Verdana" pitchFamily="34" charset="0"/>
              </a:rPr>
              <a:t>años </a:t>
            </a:r>
            <a:r>
              <a:rPr lang="es-CL" sz="1000" dirty="0" smtClean="0">
                <a:latin typeface="Verdana" pitchFamily="34" charset="0"/>
                <a:ea typeface="Verdana" pitchFamily="34" charset="0"/>
                <a:cs typeface="Verdana" pitchFamily="34" charset="0"/>
              </a:rPr>
              <a:t>o más)</a:t>
            </a:r>
            <a:endParaRPr lang="es-CL" sz="1000" dirty="0">
              <a:latin typeface="Verdana" pitchFamily="34" charset="0"/>
              <a:ea typeface="Verdana" pitchFamily="34" charset="0"/>
              <a:cs typeface="Verdana"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637929109"/>
              </p:ext>
            </p:extLst>
          </p:nvPr>
        </p:nvGraphicFramePr>
        <p:xfrm>
          <a:off x="1183905" y="1895959"/>
          <a:ext cx="7913519" cy="1914525"/>
        </p:xfrm>
        <a:graphic>
          <a:graphicData uri="http://schemas.openxmlformats.org/drawingml/2006/table">
            <a:tbl>
              <a:tblPr/>
              <a:tblGrid>
                <a:gridCol w="1374677"/>
                <a:gridCol w="793785"/>
                <a:gridCol w="793785"/>
                <a:gridCol w="793785"/>
                <a:gridCol w="793785"/>
                <a:gridCol w="793785"/>
                <a:gridCol w="888066"/>
                <a:gridCol w="888066"/>
                <a:gridCol w="793785"/>
              </a:tblGrid>
              <a:tr h="323850">
                <a:tc rowSpan="2">
                  <a:txBody>
                    <a:bodyPr/>
                    <a:lstStyle/>
                    <a:p>
                      <a:pPr algn="ctr" rtl="0" fontAlgn="ctr"/>
                      <a:r>
                        <a:rPr lang="es-CL" sz="1000" b="1" i="0" u="none" strike="noStrike" dirty="0">
                          <a:solidFill>
                            <a:srgbClr val="FFFFFF"/>
                          </a:solidFill>
                          <a:effectLst/>
                          <a:latin typeface="Verdana"/>
                        </a:rPr>
                        <a:t>Orientación sexual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gridSpan="2">
                  <a:txBody>
                    <a:bodyPr/>
                    <a:lstStyle/>
                    <a:p>
                      <a:pPr algn="ctr" rtl="0" fontAlgn="ctr"/>
                      <a:r>
                        <a:rPr lang="es-CL" sz="1000" b="1" i="0" u="none" strike="noStrike">
                          <a:solidFill>
                            <a:srgbClr val="FFFFFF"/>
                          </a:solidFill>
                          <a:effectLst/>
                          <a:latin typeface="Verdana"/>
                        </a:rPr>
                        <a:t>18 a 29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c gridSpan="2">
                  <a:txBody>
                    <a:bodyPr/>
                    <a:lstStyle/>
                    <a:p>
                      <a:pPr algn="ctr" rtl="0" fontAlgn="ctr"/>
                      <a:r>
                        <a:rPr lang="es-CL" sz="1000" b="1" i="0" u="none" strike="noStrike">
                          <a:solidFill>
                            <a:srgbClr val="FFFFFF"/>
                          </a:solidFill>
                          <a:effectLst/>
                          <a:latin typeface="Verdana"/>
                        </a:rPr>
                        <a:t>30 a 54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c gridSpan="2">
                  <a:txBody>
                    <a:bodyPr/>
                    <a:lstStyle/>
                    <a:p>
                      <a:pPr algn="ctr" rtl="0" fontAlgn="ctr"/>
                      <a:r>
                        <a:rPr lang="es-CL" sz="1000" b="1" i="0" u="none" strike="noStrike">
                          <a:solidFill>
                            <a:srgbClr val="FFFFFF"/>
                          </a:solidFill>
                          <a:effectLst/>
                          <a:latin typeface="Verdana"/>
                        </a:rPr>
                        <a:t>55 y más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c gridSpan="2">
                  <a:txBody>
                    <a:bodyPr/>
                    <a:lstStyle/>
                    <a:p>
                      <a:pPr algn="ctr" rtl="0" fontAlgn="ctr"/>
                      <a:r>
                        <a:rPr lang="es-CL" sz="1000" b="1" i="0" u="none" strike="noStrike">
                          <a:solidFill>
                            <a:srgbClr val="FFFFFF"/>
                          </a:solidFill>
                          <a:effectLst/>
                          <a:latin typeface="Verdana"/>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r>
              <a:tr h="323850">
                <a:tc vMerge="1">
                  <a:txBody>
                    <a:bodyPr/>
                    <a:lstStyle/>
                    <a:p>
                      <a:endParaRPr lang="es-CL"/>
                    </a:p>
                  </a:txBody>
                  <a:tcPr/>
                </a:tc>
                <a:tc>
                  <a:txBody>
                    <a:bodyPr/>
                    <a:lstStyle/>
                    <a:p>
                      <a:pPr algn="ctr" rtl="0" fontAlgn="ctr"/>
                      <a:r>
                        <a:rPr lang="es-CL" sz="1000" b="1" i="0" u="none" strike="noStrike">
                          <a:solidFill>
                            <a:srgbClr val="FFFFFF"/>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a:txBody>
                    <a:bodyPr/>
                    <a:lstStyle/>
                    <a:p>
                      <a:pPr algn="l" rtl="0" fontAlgn="ctr"/>
                      <a:r>
                        <a:rPr lang="es-CL" sz="1000" b="0" i="0" u="none" strike="noStrike">
                          <a:solidFill>
                            <a:srgbClr val="000000"/>
                          </a:solidFill>
                          <a:effectLst/>
                          <a:latin typeface="Verdana"/>
                        </a:rPr>
                        <a:t>Heterosexual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3.675.392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5.818.767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4.275.754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13.769.913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ctr"/>
                      <a:r>
                        <a:rPr lang="es-CL" sz="1000" b="0" i="0" u="none" strike="noStrike">
                          <a:solidFill>
                            <a:srgbClr val="000000"/>
                          </a:solidFill>
                          <a:effectLst/>
                          <a:latin typeface="Verdana"/>
                        </a:rPr>
                        <a:t>Gay/Lesbiana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71.844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64.434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9.723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146.001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ctr"/>
                      <a:r>
                        <a:rPr lang="es-CL" sz="1000" b="0" i="0" u="none" strike="noStrike">
                          <a:solidFill>
                            <a:srgbClr val="000000"/>
                          </a:solidFill>
                          <a:effectLst/>
                          <a:latin typeface="Verdana"/>
                        </a:rPr>
                        <a:t>Bisexual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43.387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7.240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1.489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52.116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ctr"/>
                      <a:r>
                        <a:rPr lang="es-CL" sz="1000" b="0" i="0" u="none" strike="noStrike">
                          <a:solidFill>
                            <a:srgbClr val="000000"/>
                          </a:solidFill>
                          <a:effectLst/>
                          <a:latin typeface="Verdana"/>
                        </a:rPr>
                        <a:t>Otra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834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1.289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3.354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ctr"/>
                      <a:r>
                        <a:rPr lang="es-CL" sz="1000" b="0" i="0" u="none" strike="noStrike">
                          <a:solidFill>
                            <a:srgbClr val="000000"/>
                          </a:solidFill>
                          <a:effectLst/>
                          <a:latin typeface="Verdana"/>
                        </a:rPr>
                        <a:t>No sabe/no responde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1.414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2.543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2.290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6.247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rtl="0" fontAlgn="ctr"/>
                      <a:r>
                        <a:rPr lang="es-CL" sz="1000" b="1" i="0" u="none" strike="noStrike">
                          <a:solidFill>
                            <a:srgbClr val="FFFFFF"/>
                          </a:solidFill>
                          <a:effectLst/>
                          <a:latin typeface="Verdana"/>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s-CL" sz="1000" b="1" i="0" u="none" strike="noStrike">
                          <a:solidFill>
                            <a:srgbClr val="FFFFFF"/>
                          </a:solidFill>
                          <a:effectLst/>
                          <a:latin typeface="Verdana"/>
                        </a:rPr>
                        <a:t>3.793.268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s-CL" sz="1000" b="1" i="0" u="none" strike="noStrike">
                          <a:solidFill>
                            <a:srgbClr val="FFFFFF"/>
                          </a:solidFill>
                          <a:effectLst/>
                          <a:latin typeface="Verdana"/>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s-CL" sz="1000" b="1" i="0" u="none" strike="noStrike">
                          <a:solidFill>
                            <a:srgbClr val="FFFFFF"/>
                          </a:solidFill>
                          <a:effectLst/>
                          <a:latin typeface="Verdana"/>
                        </a:rPr>
                        <a:t>5.893.818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s-CL" sz="1000" b="1" i="0" u="none" strike="noStrike">
                          <a:solidFill>
                            <a:srgbClr val="FFFFFF"/>
                          </a:solidFill>
                          <a:effectLst/>
                          <a:latin typeface="Verdana"/>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s-CL" sz="1000" b="1" i="0" u="none" strike="noStrike">
                          <a:solidFill>
                            <a:srgbClr val="FFFFFF"/>
                          </a:solidFill>
                          <a:effectLst/>
                          <a:latin typeface="Verdana"/>
                        </a:rPr>
                        <a:t>4.290.545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s-CL" sz="1000" b="1" i="0" u="none" strike="noStrike">
                          <a:solidFill>
                            <a:srgbClr val="FFFFFF"/>
                          </a:solidFill>
                          <a:effectLst/>
                          <a:latin typeface="Verdana"/>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s-CL" sz="1000" b="1" i="0" u="none" strike="noStrike">
                          <a:solidFill>
                            <a:srgbClr val="FFFFFF"/>
                          </a:solidFill>
                          <a:effectLst/>
                          <a:latin typeface="Verdana"/>
                        </a:rPr>
                        <a:t>13.977.631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s-CL" sz="1000" b="1" i="0" u="none" strike="noStrike" dirty="0">
                          <a:solidFill>
                            <a:srgbClr val="FFFFFF"/>
                          </a:solidFill>
                          <a:effectLst/>
                          <a:latin typeface="Verdana"/>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bl>
          </a:graphicData>
        </a:graphic>
      </p:graphicFrame>
      <p:sp>
        <p:nvSpPr>
          <p:cNvPr id="10" name="9 CuadroTexto"/>
          <p:cNvSpPr txBox="1"/>
          <p:nvPr/>
        </p:nvSpPr>
        <p:spPr>
          <a:xfrm>
            <a:off x="1183905" y="4534721"/>
            <a:ext cx="7826531" cy="33855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Nota: </a:t>
            </a:r>
            <a:r>
              <a:rPr lang="es-CL" sz="800" dirty="0">
                <a:latin typeface="Verdana" panose="020B0604030504040204" pitchFamily="34" charset="0"/>
                <a:ea typeface="Verdana" panose="020B0604030504040204" pitchFamily="34" charset="0"/>
                <a:cs typeface="Verdana" panose="020B0604030504040204" pitchFamily="34" charset="0"/>
              </a:rPr>
              <a:t>Al 95% de confianza, las diferencias en categorías gay/lesbiana </a:t>
            </a:r>
            <a:r>
              <a:rPr lang="es-CL" sz="800" dirty="0" smtClean="0">
                <a:latin typeface="Verdana" panose="020B0604030504040204" pitchFamily="34" charset="0"/>
                <a:ea typeface="Verdana" panose="020B0604030504040204" pitchFamily="34" charset="0"/>
                <a:cs typeface="Verdana" panose="020B0604030504040204" pitchFamily="34" charset="0"/>
              </a:rPr>
              <a:t>por </a:t>
            </a:r>
            <a:r>
              <a:rPr lang="es-CL" sz="800" dirty="0">
                <a:latin typeface="Verdana" panose="020B0604030504040204" pitchFamily="34" charset="0"/>
                <a:ea typeface="Verdana" panose="020B0604030504040204" pitchFamily="34" charset="0"/>
                <a:cs typeface="Verdana" panose="020B0604030504040204" pitchFamily="34" charset="0"/>
              </a:rPr>
              <a:t>grupo de edad SON estadísticamente significativas</a:t>
            </a:r>
            <a:r>
              <a:rPr lang="es-CL" sz="800" dirty="0" smtClean="0">
                <a:latin typeface="Verdana" panose="020B0604030504040204" pitchFamily="34" charset="0"/>
                <a:ea typeface="Verdana" panose="020B0604030504040204" pitchFamily="34" charset="0"/>
                <a:cs typeface="Verdana" panose="020B0604030504040204" pitchFamily="34" charset="0"/>
              </a:rPr>
              <a:t>. </a:t>
            </a:r>
            <a:r>
              <a:rPr lang="es-CL" sz="800" dirty="0">
                <a:latin typeface="Verdana" panose="020B0604030504040204" pitchFamily="34" charset="0"/>
                <a:ea typeface="Verdana" panose="020B0604030504040204" pitchFamily="34" charset="0"/>
                <a:cs typeface="Verdana" panose="020B0604030504040204" pitchFamily="34" charset="0"/>
              </a:rPr>
              <a:t>No se encuentran diferencias significativas en la categoría bisexual por </a:t>
            </a:r>
            <a:r>
              <a:rPr lang="es-CL" sz="800" dirty="0" smtClean="0">
                <a:latin typeface="Verdana" panose="020B0604030504040204" pitchFamily="34" charset="0"/>
                <a:ea typeface="Verdana" panose="020B0604030504040204" pitchFamily="34" charset="0"/>
                <a:cs typeface="Verdana" panose="020B0604030504040204" pitchFamily="34" charset="0"/>
              </a:rPr>
              <a:t>grupo de </a:t>
            </a:r>
            <a:r>
              <a:rPr lang="es-CL" sz="800" dirty="0">
                <a:latin typeface="Verdana" panose="020B0604030504040204" pitchFamily="34" charset="0"/>
                <a:ea typeface="Verdana" panose="020B0604030504040204" pitchFamily="34" charset="0"/>
                <a:cs typeface="Verdana" panose="020B0604030504040204" pitchFamily="34" charset="0"/>
              </a:rPr>
              <a:t>edad.</a:t>
            </a:r>
          </a:p>
        </p:txBody>
      </p:sp>
    </p:spTree>
    <p:extLst>
      <p:ext uri="{BB962C8B-B14F-4D97-AF65-F5344CB8AC3E}">
        <p14:creationId xmlns:p14="http://schemas.microsoft.com/office/powerpoint/2010/main" val="4278969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1007322" y="-10517"/>
            <a:ext cx="813667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Distribución </a:t>
            </a:r>
            <a:r>
              <a:rPr lang="es-CL" sz="1600" b="1" dirty="0">
                <a:solidFill>
                  <a:schemeClr val="tx2">
                    <a:lumMod val="60000"/>
                    <a:lumOff val="40000"/>
                  </a:schemeClr>
                </a:solidFill>
                <a:latin typeface="Verdana"/>
                <a:ea typeface="Calibri" pitchFamily="34" charset="0"/>
                <a:cs typeface="Verdana"/>
              </a:rPr>
              <a:t>de las personas </a:t>
            </a:r>
            <a:r>
              <a:rPr lang="es-CL" sz="1600" b="1" dirty="0" smtClean="0">
                <a:solidFill>
                  <a:schemeClr val="tx2">
                    <a:lumMod val="60000"/>
                    <a:lumOff val="40000"/>
                  </a:schemeClr>
                </a:solidFill>
                <a:latin typeface="Verdana"/>
                <a:ea typeface="Calibri" pitchFamily="34" charset="0"/>
                <a:cs typeface="Verdana"/>
              </a:rPr>
              <a:t>de 18 y más años según su </a:t>
            </a:r>
          </a:p>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identidad de género, por sexo biológico (2015)</a:t>
            </a:r>
            <a:r>
              <a:rPr lang="es-CL" sz="1600" b="1" dirty="0" smtClean="0">
                <a:solidFill>
                  <a:srgbClr val="FF0000"/>
                </a:solidFill>
                <a:latin typeface="Verdana"/>
                <a:ea typeface="Calibri" pitchFamily="34" charset="0"/>
                <a:cs typeface="Verdana"/>
              </a:rPr>
              <a:t> </a:t>
            </a: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latin typeface="Verdana" pitchFamily="34" charset="0"/>
                <a:ea typeface="Verdana" pitchFamily="34" charset="0"/>
                <a:cs typeface="Verdana" pitchFamily="34" charset="0"/>
              </a:rPr>
              <a:t>Fuente: Ministerio de Desarrollo Social, Encuesta Casen 2015.</a:t>
            </a:r>
          </a:p>
          <a:p>
            <a:pPr algn="r"/>
            <a:r>
              <a:rPr lang="es-CL" sz="800" b="1" dirty="0" smtClean="0">
                <a:latin typeface="Verdana" pitchFamily="34" charset="0"/>
                <a:ea typeface="Verdana" pitchFamily="34" charset="0"/>
                <a:cs typeface="Verdana" pitchFamily="34" charset="0"/>
              </a:rPr>
              <a:t>.</a:t>
            </a:r>
            <a:endParaRPr lang="es-CL" sz="800" b="1" dirty="0">
              <a:latin typeface="Verdana" pitchFamily="34" charset="0"/>
              <a:ea typeface="Verdana" pitchFamily="34" charset="0"/>
              <a:cs typeface="Verdana" pitchFamily="34" charset="0"/>
            </a:endParaRPr>
          </a:p>
        </p:txBody>
      </p:sp>
      <p:sp>
        <p:nvSpPr>
          <p:cNvPr id="9" name="8 CuadroTexto"/>
          <p:cNvSpPr txBox="1"/>
          <p:nvPr/>
        </p:nvSpPr>
        <p:spPr>
          <a:xfrm>
            <a:off x="1045053" y="1116567"/>
            <a:ext cx="2858475"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personas de 18 </a:t>
            </a:r>
            <a:r>
              <a:rPr lang="es-CL" sz="1000" dirty="0">
                <a:latin typeface="Verdana" pitchFamily="34" charset="0"/>
                <a:ea typeface="Verdana" pitchFamily="34" charset="0"/>
                <a:cs typeface="Verdana" pitchFamily="34" charset="0"/>
              </a:rPr>
              <a:t>años </a:t>
            </a:r>
            <a:r>
              <a:rPr lang="es-CL" sz="1000" dirty="0" smtClean="0">
                <a:latin typeface="Verdana" pitchFamily="34" charset="0"/>
                <a:ea typeface="Verdana" pitchFamily="34" charset="0"/>
                <a:cs typeface="Verdana" pitchFamily="34" charset="0"/>
              </a:rPr>
              <a:t>o más)</a:t>
            </a:r>
            <a:endParaRPr lang="es-CL" sz="1000" dirty="0">
              <a:latin typeface="Verdana" pitchFamily="34" charset="0"/>
              <a:ea typeface="Verdana" pitchFamily="34" charset="0"/>
              <a:cs typeface="Verdana"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682643524"/>
              </p:ext>
            </p:extLst>
          </p:nvPr>
        </p:nvGraphicFramePr>
        <p:xfrm>
          <a:off x="1150305" y="1825625"/>
          <a:ext cx="7442198" cy="1924050"/>
        </p:xfrm>
        <a:graphic>
          <a:graphicData uri="http://schemas.openxmlformats.org/drawingml/2006/table">
            <a:tbl>
              <a:tblPr/>
              <a:tblGrid>
                <a:gridCol w="1378862"/>
                <a:gridCol w="1010556"/>
                <a:gridCol w="1010556"/>
                <a:gridCol w="1010556"/>
                <a:gridCol w="1010556"/>
                <a:gridCol w="1010556"/>
                <a:gridCol w="1010556"/>
              </a:tblGrid>
              <a:tr h="190500">
                <a:tc rowSpan="2">
                  <a:txBody>
                    <a:bodyPr/>
                    <a:lstStyle/>
                    <a:p>
                      <a:pPr algn="ctr" rtl="0" fontAlgn="ctr"/>
                      <a:r>
                        <a:rPr lang="es-CL" sz="1000" b="1" i="0" u="none" strike="noStrike" dirty="0" smtClean="0">
                          <a:solidFill>
                            <a:srgbClr val="FFFFFF"/>
                          </a:solidFill>
                          <a:effectLst/>
                          <a:latin typeface="Verdana"/>
                        </a:rPr>
                        <a:t>Identidad de género</a:t>
                      </a:r>
                      <a:endParaRPr lang="es-CL" sz="1000" b="1" i="0" u="none" strike="noStrike" dirty="0">
                        <a:solidFill>
                          <a:srgbClr val="FFFFFF"/>
                        </a:solidFill>
                        <a:effectLst/>
                        <a:latin typeface="Verdan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gridSpan="2">
                  <a:txBody>
                    <a:bodyPr/>
                    <a:lstStyle/>
                    <a:p>
                      <a:pPr algn="ctr" rtl="0" fontAlgn="ctr"/>
                      <a:r>
                        <a:rPr lang="es-CL" sz="1000" b="1" i="0" u="none" strike="noStrike">
                          <a:solidFill>
                            <a:srgbClr val="FFFFFF"/>
                          </a:solidFill>
                          <a:effectLst/>
                          <a:latin typeface="Verdana"/>
                        </a:rPr>
                        <a:t>Hombres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c gridSpan="2">
                  <a:txBody>
                    <a:bodyPr/>
                    <a:lstStyle/>
                    <a:p>
                      <a:pPr algn="ctr" rtl="0" fontAlgn="ctr"/>
                      <a:r>
                        <a:rPr lang="es-CL" sz="1000" b="1" i="0" u="none" strike="noStrike">
                          <a:solidFill>
                            <a:srgbClr val="FFFFFF"/>
                          </a:solidFill>
                          <a:effectLst/>
                          <a:latin typeface="Verdana"/>
                        </a:rPr>
                        <a:t>Mujeres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c gridSpan="2">
                  <a:txBody>
                    <a:bodyPr/>
                    <a:lstStyle/>
                    <a:p>
                      <a:pPr algn="ctr" rtl="0" fontAlgn="ctr"/>
                      <a:r>
                        <a:rPr lang="es-CL" sz="1000" b="1" i="0" u="none" strike="noStrike">
                          <a:solidFill>
                            <a:srgbClr val="FFFFFF"/>
                          </a:solidFill>
                          <a:effectLst/>
                          <a:latin typeface="Verdana"/>
                        </a:rPr>
                        <a:t>Total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r>
              <a:tr h="371475">
                <a:tc vMerge="1">
                  <a:txBody>
                    <a:bodyPr/>
                    <a:lstStyle/>
                    <a:p>
                      <a:endParaRPr lang="es-CL"/>
                    </a:p>
                  </a:txBody>
                  <a:tcPr/>
                </a:tc>
                <a:tc>
                  <a:txBody>
                    <a:bodyPr/>
                    <a:lstStyle/>
                    <a:p>
                      <a:pPr algn="ctr" rtl="0" fontAlgn="ctr"/>
                      <a:r>
                        <a:rPr lang="es-CL" sz="1000" b="1" i="0" u="none" strike="noStrike">
                          <a:solidFill>
                            <a:srgbClr val="FFFFFF"/>
                          </a:solidFill>
                          <a:effectLst/>
                          <a:latin typeface="Verdana"/>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Porcentaje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255270">
                <a:tc>
                  <a:txBody>
                    <a:bodyPr/>
                    <a:lstStyle/>
                    <a:p>
                      <a:pPr algn="l" fontAlgn="ctr"/>
                      <a:r>
                        <a:rPr lang="es-CL" sz="1000" b="0" i="0" u="none" strike="noStrike" dirty="0" smtClean="0">
                          <a:solidFill>
                            <a:srgbClr val="000000"/>
                          </a:solidFill>
                          <a:effectLst/>
                          <a:latin typeface="Verdana"/>
                        </a:rPr>
                        <a:t>Masculino</a:t>
                      </a:r>
                      <a:endParaRPr lang="es-CL" sz="1000" b="0" i="0" u="none" strike="noStrike" dirty="0">
                        <a:solidFill>
                          <a:srgbClr val="000000"/>
                        </a:solidFill>
                        <a:effectLst/>
                        <a:latin typeface="Verdan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        6.464.278 </a:t>
                      </a:r>
                      <a:endParaRPr lang="es-CL"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96,8</a:t>
                      </a:r>
                      <a:endParaRPr lang="es-CL"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           165.080 </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2,3</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          6.629.358 </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47,4</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l" fontAlgn="ctr"/>
                      <a:r>
                        <a:rPr lang="es-CL" sz="1000" b="0" i="0" u="none" strike="noStrike" dirty="0" smtClean="0">
                          <a:solidFill>
                            <a:srgbClr val="000000"/>
                          </a:solidFill>
                          <a:effectLst/>
                          <a:latin typeface="Verdana"/>
                        </a:rPr>
                        <a:t>Femenino</a:t>
                      </a:r>
                      <a:endParaRPr lang="es-CL" sz="1000" b="0" i="0" u="none" strike="noStrike" dirty="0">
                        <a:solidFill>
                          <a:srgbClr val="000000"/>
                        </a:solidFill>
                        <a:effectLst/>
                        <a:latin typeface="Verdan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           209.813 </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3,1</a:t>
                      </a:r>
                      <a:endParaRPr lang="es-CL"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        7.131.445 </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97,7</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          7.341.258 </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52,5</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l" fontAlgn="ctr"/>
                      <a:r>
                        <a:rPr lang="es-CL" sz="1000" b="0" i="0" u="none" strike="noStrike" dirty="0" smtClean="0">
                          <a:solidFill>
                            <a:srgbClr val="000000"/>
                          </a:solidFill>
                          <a:effectLst/>
                          <a:latin typeface="Verdana"/>
                        </a:rPr>
                        <a:t>Otro</a:t>
                      </a:r>
                      <a:endParaRPr lang="es-CL" sz="1000" b="0" i="0" u="none" strike="noStrike" dirty="0">
                        <a:solidFill>
                          <a:srgbClr val="000000"/>
                        </a:solidFill>
                        <a:effectLst/>
                        <a:latin typeface="Verdan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                1.754 </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0,0</a:t>
                      </a:r>
                      <a:endParaRPr lang="es-CL"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                4.550 </a:t>
                      </a:r>
                      <a:endParaRPr lang="es-CL"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0,1</a:t>
                      </a:r>
                      <a:endParaRPr lang="es-CL"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                  6.304 </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0,0</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l" fontAlgn="ctr"/>
                      <a:r>
                        <a:rPr lang="es-CL" sz="1000" b="0" i="0" u="none" strike="noStrike" dirty="0" smtClean="0">
                          <a:solidFill>
                            <a:srgbClr val="000000"/>
                          </a:solidFill>
                          <a:effectLst/>
                          <a:latin typeface="Verdana"/>
                        </a:rPr>
                        <a:t>Sin dato</a:t>
                      </a:r>
                      <a:endParaRPr lang="es-CL" sz="1000" b="0" i="0" u="none" strike="noStrike" dirty="0">
                        <a:solidFill>
                          <a:srgbClr val="000000"/>
                        </a:solidFill>
                        <a:effectLst/>
                        <a:latin typeface="Verdan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                   380 </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0,0</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                   331 </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0,0</a:t>
                      </a:r>
                      <a:endParaRPr lang="es-CL"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                     711 </a:t>
                      </a:r>
                      <a:endParaRPr lang="es-CL"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u="none" strike="noStrike">
                          <a:effectLst/>
                          <a:latin typeface="Verdana" panose="020B0604030504040204" pitchFamily="34" charset="0"/>
                          <a:ea typeface="Verdana" panose="020B0604030504040204" pitchFamily="34" charset="0"/>
                          <a:cs typeface="Verdana" panose="020B0604030504040204" pitchFamily="34" charset="0"/>
                        </a:rPr>
                        <a:t>0,0</a:t>
                      </a:r>
                      <a:endParaRPr lang="es-CL"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rtl="0" fontAlgn="ctr"/>
                      <a:r>
                        <a:rPr lang="es-CL" sz="1000" b="1" i="0" u="none" strike="noStrike" dirty="0">
                          <a:solidFill>
                            <a:srgbClr val="FFFFFF"/>
                          </a:solidFill>
                          <a:effectLst/>
                          <a:latin typeface="Verdana"/>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6.676.225 </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100,0</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7.301.406 </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100,0</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13.977.631 </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100,0</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bl>
          </a:graphicData>
        </a:graphic>
      </p:graphicFrame>
      <p:sp>
        <p:nvSpPr>
          <p:cNvPr id="10" name="9 CuadroTexto"/>
          <p:cNvSpPr txBox="1"/>
          <p:nvPr/>
        </p:nvSpPr>
        <p:spPr>
          <a:xfrm>
            <a:off x="1045053" y="4534721"/>
            <a:ext cx="7627309" cy="21544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Nota: Al 95% de confianza, las diferencias en categorías masculino y femenino por sexo biológico SON estadísticamente significativas.</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4802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076604" y="700678"/>
            <a:ext cx="7891347" cy="3765133"/>
          </a:xfrm>
          <a:prstGeom prst="rect">
            <a:avLst/>
          </a:prstGeom>
        </p:spPr>
        <p:txBody>
          <a:bodyPr wrap="square">
            <a:spAutoFit/>
          </a:bodyPr>
          <a:lstStyle/>
          <a:p>
            <a:pPr algn="just">
              <a:spcBef>
                <a:spcPts val="1000"/>
              </a:spcBef>
              <a:spcAft>
                <a:spcPts val="1000"/>
              </a:spcAft>
            </a:pPr>
            <a:r>
              <a:rPr lang="es-CL" sz="2400" b="1" dirty="0">
                <a:solidFill>
                  <a:schemeClr val="accent1"/>
                </a:solidFill>
                <a:latin typeface="Verdana"/>
                <a:cs typeface="Verdana"/>
              </a:rPr>
              <a:t>3</a:t>
            </a:r>
            <a:r>
              <a:rPr lang="es-CL" sz="2400" b="1" dirty="0" smtClean="0">
                <a:solidFill>
                  <a:schemeClr val="accent1"/>
                </a:solidFill>
                <a:latin typeface="Verdana"/>
                <a:cs typeface="Verdana"/>
              </a:rPr>
              <a:t>. 	Caracterización socioeconómica de la población 	adulta según su orientación sexual</a:t>
            </a:r>
            <a:endParaRPr lang="es-CL" sz="2400" b="1" dirty="0">
              <a:solidFill>
                <a:schemeClr val="accent1"/>
              </a:solidFill>
              <a:latin typeface="Verdana"/>
              <a:cs typeface="Verdana"/>
            </a:endParaRPr>
          </a:p>
          <a:p>
            <a:pPr marL="627063" lvl="1" indent="-266700" algn="just">
              <a:spcBef>
                <a:spcPts val="1000"/>
              </a:spcBef>
              <a:spcAft>
                <a:spcPts val="1000"/>
              </a:spcAft>
              <a:buFont typeface="Arial" panose="020B0604020202020204" pitchFamily="34" charset="0"/>
              <a:buChar char="•"/>
              <a:tabLst>
                <a:tab pos="627063" algn="l"/>
              </a:tabLst>
            </a:pPr>
            <a:r>
              <a:rPr lang="es-CL" sz="2000" dirty="0" smtClean="0">
                <a:solidFill>
                  <a:schemeClr val="accent1"/>
                </a:solidFill>
                <a:latin typeface="Verdana"/>
                <a:cs typeface="Verdana"/>
              </a:rPr>
              <a:t>Distribución por edades y estado civil o conyugal</a:t>
            </a:r>
          </a:p>
          <a:p>
            <a:pPr marL="627063" lvl="1" indent="-266700" algn="just">
              <a:spcBef>
                <a:spcPts val="1000"/>
              </a:spcBef>
              <a:spcAft>
                <a:spcPts val="1000"/>
              </a:spcAft>
              <a:buFont typeface="Arial" panose="020B0604020202020204" pitchFamily="34" charset="0"/>
              <a:buChar char="•"/>
              <a:tabLst>
                <a:tab pos="627063" algn="l"/>
              </a:tabLst>
            </a:pPr>
            <a:r>
              <a:rPr lang="es-CL" sz="2000" dirty="0" smtClean="0">
                <a:solidFill>
                  <a:schemeClr val="accent1"/>
                </a:solidFill>
                <a:latin typeface="Verdana"/>
                <a:cs typeface="Verdana"/>
              </a:rPr>
              <a:t>Perfil socioeconómico, educativo y de salud</a:t>
            </a:r>
          </a:p>
          <a:p>
            <a:pPr marL="627063" lvl="1" indent="-266700" algn="just">
              <a:spcBef>
                <a:spcPts val="1000"/>
              </a:spcBef>
              <a:spcAft>
                <a:spcPts val="1000"/>
              </a:spcAft>
              <a:buFont typeface="Arial" panose="020B0604020202020204" pitchFamily="34" charset="0"/>
              <a:buChar char="•"/>
              <a:tabLst>
                <a:tab pos="627063" algn="l"/>
              </a:tabLst>
            </a:pPr>
            <a:r>
              <a:rPr lang="es-CL" sz="2000" dirty="0" smtClean="0">
                <a:solidFill>
                  <a:schemeClr val="accent1"/>
                </a:solidFill>
                <a:latin typeface="Verdana"/>
                <a:cs typeface="Verdana"/>
              </a:rPr>
              <a:t>Participación en organizaciones sociales</a:t>
            </a:r>
          </a:p>
          <a:p>
            <a:pPr marL="627063" lvl="1" indent="-266700" algn="just">
              <a:spcBef>
                <a:spcPts val="1000"/>
              </a:spcBef>
              <a:spcAft>
                <a:spcPts val="1000"/>
              </a:spcAft>
              <a:buFont typeface="Arial" panose="020B0604020202020204" pitchFamily="34" charset="0"/>
              <a:buChar char="•"/>
              <a:tabLst>
                <a:tab pos="627063" algn="l"/>
              </a:tabLst>
            </a:pPr>
            <a:r>
              <a:rPr lang="es-CL" sz="2000" dirty="0" smtClean="0">
                <a:solidFill>
                  <a:schemeClr val="accent1"/>
                </a:solidFill>
                <a:latin typeface="Verdana"/>
                <a:cs typeface="Verdana"/>
              </a:rPr>
              <a:t>Tamaño promedio de los hogares según orientación sexual del jefe/a</a:t>
            </a:r>
            <a:endParaRPr lang="es-CL" sz="2400" b="1" dirty="0">
              <a:solidFill>
                <a:schemeClr val="accent1"/>
              </a:solidFill>
              <a:latin typeface="Verdana"/>
              <a:cs typeface="Verdana"/>
            </a:endParaRPr>
          </a:p>
        </p:txBody>
      </p:sp>
      <p:sp>
        <p:nvSpPr>
          <p:cNvPr id="4" name="Rectangle 1"/>
          <p:cNvSpPr>
            <a:spLocks noChangeArrowheads="1"/>
          </p:cNvSpPr>
          <p:nvPr/>
        </p:nvSpPr>
        <p:spPr bwMode="auto">
          <a:xfrm>
            <a:off x="1076604" y="98904"/>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DIVERSIDAD SEXUAL</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53418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960749" y="159042"/>
            <a:ext cx="813667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Distribución de </a:t>
            </a:r>
            <a:r>
              <a:rPr lang="es-CL" sz="1600" b="1" dirty="0">
                <a:solidFill>
                  <a:schemeClr val="tx2">
                    <a:lumMod val="60000"/>
                    <a:lumOff val="40000"/>
                  </a:schemeClr>
                </a:solidFill>
                <a:latin typeface="Verdana"/>
                <a:ea typeface="Calibri" pitchFamily="34" charset="0"/>
                <a:cs typeface="Verdana"/>
              </a:rPr>
              <a:t>las personas </a:t>
            </a:r>
            <a:r>
              <a:rPr lang="es-CL" sz="1600" b="1" dirty="0" smtClean="0">
                <a:solidFill>
                  <a:schemeClr val="tx2">
                    <a:lumMod val="60000"/>
                    <a:lumOff val="40000"/>
                  </a:schemeClr>
                </a:solidFill>
                <a:latin typeface="Verdana"/>
                <a:ea typeface="Calibri" pitchFamily="34" charset="0"/>
                <a:cs typeface="Verdana"/>
              </a:rPr>
              <a:t>de 18 años </a:t>
            </a:r>
            <a:r>
              <a:rPr lang="es-CL" sz="1600" b="1" dirty="0">
                <a:solidFill>
                  <a:schemeClr val="tx2">
                    <a:lumMod val="60000"/>
                    <a:lumOff val="40000"/>
                  </a:schemeClr>
                </a:solidFill>
                <a:latin typeface="Verdana"/>
                <a:ea typeface="Calibri" pitchFamily="34" charset="0"/>
                <a:cs typeface="Verdana"/>
              </a:rPr>
              <a:t>o</a:t>
            </a:r>
            <a:r>
              <a:rPr lang="es-CL" sz="1600" b="1" dirty="0" smtClean="0">
                <a:solidFill>
                  <a:schemeClr val="tx2">
                    <a:lumMod val="60000"/>
                    <a:lumOff val="40000"/>
                  </a:schemeClr>
                </a:solidFill>
                <a:latin typeface="Verdana"/>
                <a:ea typeface="Calibri" pitchFamily="34" charset="0"/>
                <a:cs typeface="Verdana"/>
              </a:rPr>
              <a:t> más según </a:t>
            </a:r>
          </a:p>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grupo de edad, por orientación sexual* </a:t>
            </a:r>
            <a:r>
              <a:rPr lang="es-CL" sz="1600" b="1" dirty="0">
                <a:solidFill>
                  <a:schemeClr val="tx2">
                    <a:lumMod val="60000"/>
                    <a:lumOff val="40000"/>
                  </a:schemeClr>
                </a:solidFill>
                <a:latin typeface="Verdana"/>
                <a:ea typeface="Calibri" pitchFamily="34" charset="0"/>
                <a:cs typeface="Verdana"/>
              </a:rPr>
              <a:t>(2015</a:t>
            </a:r>
            <a:r>
              <a:rPr lang="es-CL" sz="1600" b="1" dirty="0" smtClean="0">
                <a:solidFill>
                  <a:schemeClr val="tx2">
                    <a:lumMod val="60000"/>
                    <a:lumOff val="40000"/>
                  </a:schemeClr>
                </a:solidFill>
                <a:latin typeface="Verdana"/>
                <a:ea typeface="Calibri" pitchFamily="34" charset="0"/>
                <a:cs typeface="Verdana"/>
              </a:rPr>
              <a:t>)</a:t>
            </a:r>
          </a:p>
          <a:p>
            <a:pPr lvl="0" algn="r" defTabSz="914400" fontAlgn="base">
              <a:spcBef>
                <a:spcPct val="0"/>
              </a:spcBef>
              <a:spcAft>
                <a:spcPct val="0"/>
              </a:spcAft>
            </a:pPr>
            <a:endParaRPr lang="es-CL" sz="1200" dirty="0" smtClean="0">
              <a:solidFill>
                <a:schemeClr val="tx2">
                  <a:lumMod val="60000"/>
                  <a:lumOff val="40000"/>
                </a:schemeClr>
              </a:solidFill>
              <a:latin typeface="Verdana"/>
              <a:ea typeface="Calibri" pitchFamily="34" charset="0"/>
              <a:cs typeface="Verdana"/>
            </a:endParaRPr>
          </a:p>
          <a:p>
            <a:pPr lvl="0" algn="r" defTabSz="914400" fontAlgn="base">
              <a:spcBef>
                <a:spcPct val="0"/>
              </a:spcBef>
              <a:spcAft>
                <a:spcPct val="0"/>
              </a:spcAft>
            </a:pPr>
            <a:endParaRPr lang="es-CL" sz="1600" b="1" dirty="0">
              <a:solidFill>
                <a:schemeClr val="tx2">
                  <a:lumMod val="60000"/>
                  <a:lumOff val="40000"/>
                </a:scheme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latin typeface="Verdana" pitchFamily="34" charset="0"/>
                <a:ea typeface="Verdana" pitchFamily="34" charset="0"/>
                <a:cs typeface="Verdana" pitchFamily="34" charset="0"/>
              </a:rPr>
              <a:t>Fuente: Ministerio de Desarrollo Social, Encuesta Casen 2015.</a:t>
            </a:r>
          </a:p>
          <a:p>
            <a:pPr algn="r"/>
            <a:r>
              <a:rPr lang="es-CL" sz="800" b="1" dirty="0" smtClean="0">
                <a:latin typeface="Verdana" pitchFamily="34" charset="0"/>
                <a:ea typeface="Verdana" pitchFamily="34" charset="0"/>
                <a:cs typeface="Verdana" pitchFamily="34" charset="0"/>
              </a:rPr>
              <a:t>.</a:t>
            </a:r>
            <a:endParaRPr lang="es-CL" sz="800" b="1" dirty="0">
              <a:latin typeface="Verdana" pitchFamily="34" charset="0"/>
              <a:ea typeface="Verdana" pitchFamily="34" charset="0"/>
              <a:cs typeface="Verdana" pitchFamily="34" charset="0"/>
            </a:endParaRPr>
          </a:p>
        </p:txBody>
      </p:sp>
      <p:graphicFrame>
        <p:nvGraphicFramePr>
          <p:cNvPr id="10" name="6 Gráfico"/>
          <p:cNvGraphicFramePr>
            <a:graphicFrameLocks/>
          </p:cNvGraphicFramePr>
          <p:nvPr>
            <p:extLst>
              <p:ext uri="{D42A27DB-BD31-4B8C-83A1-F6EECF244321}">
                <p14:modId xmlns:p14="http://schemas.microsoft.com/office/powerpoint/2010/main" val="883887429"/>
              </p:ext>
            </p:extLst>
          </p:nvPr>
        </p:nvGraphicFramePr>
        <p:xfrm>
          <a:off x="1432940" y="1239676"/>
          <a:ext cx="6877051" cy="3228919"/>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1432940" y="4636736"/>
            <a:ext cx="6254494" cy="21544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 Se excluye la categoría de respuesta no sabe/no responde.</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sp>
        <p:nvSpPr>
          <p:cNvPr id="11" name="10 CuadroTexto"/>
          <p:cNvSpPr txBox="1"/>
          <p:nvPr/>
        </p:nvSpPr>
        <p:spPr>
          <a:xfrm>
            <a:off x="1045053" y="945424"/>
            <a:ext cx="2858475" cy="400110"/>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personas de 18 </a:t>
            </a:r>
            <a:r>
              <a:rPr lang="es-CL" sz="1000" dirty="0">
                <a:latin typeface="Verdana" pitchFamily="34" charset="0"/>
                <a:ea typeface="Verdana" pitchFamily="34" charset="0"/>
                <a:cs typeface="Verdana" pitchFamily="34" charset="0"/>
              </a:rPr>
              <a:t>años </a:t>
            </a:r>
            <a:r>
              <a:rPr lang="es-CL" sz="1000" dirty="0" smtClean="0">
                <a:latin typeface="Verdana" pitchFamily="34" charset="0"/>
                <a:ea typeface="Verdana" pitchFamily="34" charset="0"/>
                <a:cs typeface="Verdana" pitchFamily="34" charset="0"/>
              </a:rPr>
              <a:t>o más)</a:t>
            </a:r>
            <a:endParaRPr lang="es-CL" sz="1000" dirty="0">
              <a:latin typeface="Verdana" pitchFamily="34" charset="0"/>
              <a:ea typeface="Verdana" pitchFamily="34" charset="0"/>
              <a:cs typeface="Verdana" pitchFamily="34" charset="0"/>
            </a:endParaRPr>
          </a:p>
          <a:p>
            <a:endParaRPr lang="es-C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80440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960749" y="158760"/>
            <a:ext cx="813667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Distribución </a:t>
            </a:r>
            <a:r>
              <a:rPr lang="es-CL" sz="1600" b="1" dirty="0">
                <a:solidFill>
                  <a:schemeClr val="tx2">
                    <a:lumMod val="60000"/>
                    <a:lumOff val="40000"/>
                  </a:schemeClr>
                </a:solidFill>
                <a:latin typeface="Verdana"/>
                <a:ea typeface="Calibri" pitchFamily="34" charset="0"/>
                <a:cs typeface="Verdana"/>
              </a:rPr>
              <a:t>de las personas </a:t>
            </a:r>
            <a:r>
              <a:rPr lang="es-CL" sz="1600" b="1" dirty="0" smtClean="0">
                <a:solidFill>
                  <a:schemeClr val="tx2">
                    <a:lumMod val="60000"/>
                    <a:lumOff val="40000"/>
                  </a:schemeClr>
                </a:solidFill>
                <a:latin typeface="Verdana"/>
                <a:ea typeface="Calibri" pitchFamily="34" charset="0"/>
                <a:cs typeface="Verdana"/>
              </a:rPr>
              <a:t>de 18 años o más según estado civil o conyugal, por orientación sexual* </a:t>
            </a:r>
            <a:r>
              <a:rPr lang="es-CL" sz="1600" b="1" dirty="0">
                <a:solidFill>
                  <a:schemeClr val="tx2">
                    <a:lumMod val="60000"/>
                    <a:lumOff val="40000"/>
                  </a:schemeClr>
                </a:solidFill>
                <a:latin typeface="Verdana"/>
                <a:ea typeface="Calibri" pitchFamily="34" charset="0"/>
                <a:cs typeface="Verdana"/>
              </a:rPr>
              <a:t>(2015</a:t>
            </a:r>
            <a:r>
              <a:rPr lang="es-CL" sz="1600" b="1" dirty="0" smtClean="0">
                <a:solidFill>
                  <a:schemeClr val="tx2">
                    <a:lumMod val="60000"/>
                    <a:lumOff val="40000"/>
                  </a:schemeClr>
                </a:solidFill>
                <a:latin typeface="Verdana"/>
                <a:ea typeface="Calibri" pitchFamily="34" charset="0"/>
                <a:cs typeface="Verdana"/>
              </a:rPr>
              <a:t>).</a:t>
            </a:r>
          </a:p>
          <a:p>
            <a:pPr lvl="0" algn="r" defTabSz="914400" fontAlgn="base">
              <a:spcBef>
                <a:spcPct val="0"/>
              </a:spcBef>
              <a:spcAft>
                <a:spcPct val="0"/>
              </a:spcAft>
            </a:pPr>
            <a:endParaRPr lang="es-CL" sz="1600" b="1" dirty="0">
              <a:solidFill>
                <a:schemeClr val="tx2">
                  <a:lumMod val="60000"/>
                  <a:lumOff val="40000"/>
                </a:scheme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latin typeface="Verdana" pitchFamily="34" charset="0"/>
                <a:ea typeface="Verdana" pitchFamily="34" charset="0"/>
                <a:cs typeface="Verdana" pitchFamily="34" charset="0"/>
              </a:rPr>
              <a:t>Fuente: Ministerio de Desarrollo Social, Encuesta Casen 2015.</a:t>
            </a:r>
          </a:p>
          <a:p>
            <a:pPr algn="r"/>
            <a:r>
              <a:rPr lang="es-CL" sz="800" b="1" dirty="0" smtClean="0">
                <a:latin typeface="Verdana" pitchFamily="34" charset="0"/>
                <a:ea typeface="Verdana" pitchFamily="34" charset="0"/>
                <a:cs typeface="Verdana" pitchFamily="34" charset="0"/>
              </a:rPr>
              <a:t>.</a:t>
            </a:r>
            <a:endParaRPr lang="es-CL" sz="800" b="1" dirty="0">
              <a:latin typeface="Verdana" pitchFamily="34" charset="0"/>
              <a:ea typeface="Verdana" pitchFamily="34" charset="0"/>
              <a:cs typeface="Verdana" pitchFamily="34" charset="0"/>
            </a:endParaRPr>
          </a:p>
        </p:txBody>
      </p:sp>
      <p:sp>
        <p:nvSpPr>
          <p:cNvPr id="3" name="2 CuadroTexto"/>
          <p:cNvSpPr txBox="1"/>
          <p:nvPr/>
        </p:nvSpPr>
        <p:spPr>
          <a:xfrm>
            <a:off x="1216120" y="4098987"/>
            <a:ext cx="7675217" cy="60016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Nota: Para fines del presente análisis, la categoría “Casado” incluye a parejas que declaran haber conformado un Acuerdo de Unión Civil (AUC). Si bien el cuestionario de la Encuesta Casen 2015 incorporó esta categoría específica, el número de casos que identificaban haber suscrito AUC era muy reducido a la fecha de aplicación de la Encuesta (noviembre de 2015 a enero de 2016). La categoría “Separado o viudo”, por su parte, incluye las categorías: separado/a, divorciado/a, viudo/a y anulado/a.</a:t>
            </a:r>
            <a:endParaRPr lang="es-CL" sz="900" dirty="0">
              <a:latin typeface="Verdana" panose="020B0604030504040204" pitchFamily="34" charset="0"/>
              <a:ea typeface="Verdana" panose="020B0604030504040204" pitchFamily="34" charset="0"/>
              <a:cs typeface="Verdana" panose="020B0604030504040204" pitchFamily="34" charset="0"/>
            </a:endParaRPr>
          </a:p>
        </p:txBody>
      </p:sp>
      <p:sp>
        <p:nvSpPr>
          <p:cNvPr id="11" name="10 CuadroTexto"/>
          <p:cNvSpPr txBox="1"/>
          <p:nvPr/>
        </p:nvSpPr>
        <p:spPr>
          <a:xfrm>
            <a:off x="1264225" y="4728064"/>
            <a:ext cx="6254494" cy="21544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 Se excluye la categoría de respuesta no sabe/no responde</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7 Gráfico"/>
          <p:cNvGraphicFramePr>
            <a:graphicFrameLocks/>
          </p:cNvGraphicFramePr>
          <p:nvPr>
            <p:extLst>
              <p:ext uri="{D42A27DB-BD31-4B8C-83A1-F6EECF244321}">
                <p14:modId xmlns:p14="http://schemas.microsoft.com/office/powerpoint/2010/main" val="1091762600"/>
              </p:ext>
            </p:extLst>
          </p:nvPr>
        </p:nvGraphicFramePr>
        <p:xfrm>
          <a:off x="1801256" y="1112867"/>
          <a:ext cx="6532476" cy="2881617"/>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1045053" y="873506"/>
            <a:ext cx="2858475" cy="400110"/>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personas de 18 </a:t>
            </a:r>
            <a:r>
              <a:rPr lang="es-CL" sz="1000" dirty="0">
                <a:latin typeface="Verdana" pitchFamily="34" charset="0"/>
                <a:ea typeface="Verdana" pitchFamily="34" charset="0"/>
                <a:cs typeface="Verdana" pitchFamily="34" charset="0"/>
              </a:rPr>
              <a:t>años </a:t>
            </a:r>
            <a:r>
              <a:rPr lang="es-CL" sz="1000" dirty="0" smtClean="0">
                <a:latin typeface="Verdana" pitchFamily="34" charset="0"/>
                <a:ea typeface="Verdana" pitchFamily="34" charset="0"/>
                <a:cs typeface="Verdana" pitchFamily="34" charset="0"/>
              </a:rPr>
              <a:t>o más)</a:t>
            </a:r>
            <a:endParaRPr lang="es-CL" sz="1000" dirty="0">
              <a:latin typeface="Verdana" pitchFamily="34" charset="0"/>
              <a:ea typeface="Verdana" pitchFamily="34" charset="0"/>
              <a:cs typeface="Verdana" pitchFamily="34" charset="0"/>
            </a:endParaRPr>
          </a:p>
          <a:p>
            <a:endParaRPr lang="es-C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67976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1045053" y="92333"/>
            <a:ext cx="813667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Promedio de años de estudio de las personas de 18 o más años </a:t>
            </a:r>
          </a:p>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por orientación sexual (2015)</a:t>
            </a:r>
          </a:p>
          <a:p>
            <a:pPr algn="r" defTabSz="914400" fontAlgn="base">
              <a:spcBef>
                <a:spcPct val="0"/>
              </a:spcBef>
              <a:spcAft>
                <a:spcPct val="0"/>
              </a:spcAft>
            </a:pPr>
            <a:endParaRPr lang="es-CL" sz="1200" dirty="0" smtClean="0">
              <a:solidFill>
                <a:schemeClr val="tx2">
                  <a:lumMod val="60000"/>
                  <a:lumOff val="40000"/>
                </a:schemeClr>
              </a:solidFill>
              <a:latin typeface="Verdana"/>
              <a:ea typeface="Calibri" pitchFamily="34" charset="0"/>
              <a:cs typeface="Verdana"/>
            </a:endParaRPr>
          </a:p>
          <a:p>
            <a:pPr lvl="0" algn="r" defTabSz="914400" fontAlgn="base">
              <a:spcBef>
                <a:spcPct val="0"/>
              </a:spcBef>
              <a:spcAft>
                <a:spcPct val="0"/>
              </a:spcAft>
            </a:pPr>
            <a:endParaRPr lang="es-CL" sz="1600" b="1" dirty="0">
              <a:solidFill>
                <a:schemeClr val="tx2">
                  <a:lumMod val="60000"/>
                  <a:lumOff val="40000"/>
                </a:scheme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latin typeface="Verdana" pitchFamily="34" charset="0"/>
                <a:ea typeface="Verdana" pitchFamily="34" charset="0"/>
                <a:cs typeface="Verdana" pitchFamily="34" charset="0"/>
              </a:rPr>
              <a:t>Fuente: Ministerio de Desarrollo Social, Encuesta Casen </a:t>
            </a:r>
            <a:r>
              <a:rPr lang="es-CL" sz="800" dirty="0" smtClean="0">
                <a:latin typeface="Verdana" pitchFamily="34" charset="0"/>
                <a:ea typeface="Verdana" pitchFamily="34" charset="0"/>
                <a:cs typeface="Verdana" pitchFamily="34" charset="0"/>
              </a:rPr>
              <a:t>2015</a:t>
            </a:r>
            <a:r>
              <a:rPr lang="es-CL" sz="800" dirty="0">
                <a:latin typeface="Verdana" pitchFamily="34" charset="0"/>
                <a:ea typeface="Verdana" pitchFamily="34" charset="0"/>
                <a:cs typeface="Verdana" pitchFamily="34" charset="0"/>
              </a:rPr>
              <a:t>.</a:t>
            </a:r>
          </a:p>
        </p:txBody>
      </p:sp>
      <p:graphicFrame>
        <p:nvGraphicFramePr>
          <p:cNvPr id="7" name="1 Gráfico"/>
          <p:cNvGraphicFramePr>
            <a:graphicFrameLocks/>
          </p:cNvGraphicFramePr>
          <p:nvPr>
            <p:extLst>
              <p:ext uri="{D42A27DB-BD31-4B8C-83A1-F6EECF244321}">
                <p14:modId xmlns:p14="http://schemas.microsoft.com/office/powerpoint/2010/main" val="2402688965"/>
              </p:ext>
            </p:extLst>
          </p:nvPr>
        </p:nvGraphicFramePr>
        <p:xfrm>
          <a:off x="1949450" y="1377800"/>
          <a:ext cx="5448300" cy="3122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1045053" y="4628830"/>
            <a:ext cx="7137175" cy="21544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Nota: Al 95% de confianza, las diferencias por años promedio de escolaridad son estadísticamente significativas.</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sp>
        <p:nvSpPr>
          <p:cNvPr id="11" name="10 CuadroTexto"/>
          <p:cNvSpPr txBox="1"/>
          <p:nvPr/>
        </p:nvSpPr>
        <p:spPr>
          <a:xfrm>
            <a:off x="1045053" y="945424"/>
            <a:ext cx="3248005"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(Años de estudio, personas de 18 </a:t>
            </a:r>
            <a:r>
              <a:rPr lang="es-CL" sz="1000" dirty="0">
                <a:latin typeface="Verdana" pitchFamily="34" charset="0"/>
                <a:ea typeface="Verdana" pitchFamily="34" charset="0"/>
                <a:cs typeface="Verdana" pitchFamily="34" charset="0"/>
              </a:rPr>
              <a:t>años y </a:t>
            </a:r>
            <a:r>
              <a:rPr lang="es-CL" sz="1000" dirty="0" smtClean="0">
                <a:latin typeface="Verdana" pitchFamily="34" charset="0"/>
                <a:ea typeface="Verdana" pitchFamily="34" charset="0"/>
                <a:cs typeface="Verdana" pitchFamily="34" charset="0"/>
              </a:rPr>
              <a:t>más)</a:t>
            </a:r>
            <a:endParaRPr lang="es-C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46262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076604" y="981579"/>
            <a:ext cx="7891347" cy="3088025"/>
          </a:xfrm>
          <a:prstGeom prst="rect">
            <a:avLst/>
          </a:prstGeom>
        </p:spPr>
        <p:txBody>
          <a:bodyPr wrap="square">
            <a:spAutoFit/>
          </a:bodyPr>
          <a:lstStyle/>
          <a:p>
            <a:pPr marL="342900" indent="-342900" algn="just">
              <a:spcBef>
                <a:spcPts val="1000"/>
              </a:spcBef>
              <a:spcAft>
                <a:spcPts val="1000"/>
              </a:spcAft>
              <a:buAutoNum type="arabicPeriod"/>
            </a:pPr>
            <a:r>
              <a:rPr lang="es-CL" sz="1600" b="1" dirty="0">
                <a:solidFill>
                  <a:schemeClr val="accent1"/>
                </a:solidFill>
                <a:latin typeface="Verdana"/>
                <a:cs typeface="Verdana"/>
              </a:rPr>
              <a:t>Antecedentes</a:t>
            </a:r>
          </a:p>
          <a:p>
            <a:pPr marL="342900" indent="-342900" algn="just">
              <a:spcBef>
                <a:spcPts val="1000"/>
              </a:spcBef>
              <a:spcAft>
                <a:spcPts val="1000"/>
              </a:spcAft>
              <a:buAutoNum type="arabicPeriod"/>
            </a:pPr>
            <a:r>
              <a:rPr lang="es-CL" sz="1600" b="1" dirty="0" smtClean="0">
                <a:solidFill>
                  <a:schemeClr val="accent1"/>
                </a:solidFill>
                <a:latin typeface="Verdana"/>
                <a:cs typeface="Verdana"/>
              </a:rPr>
              <a:t>Resultados a nivel nacional en población de 18 y más años: orientación sexual e identidad de género</a:t>
            </a:r>
          </a:p>
          <a:p>
            <a:pPr marL="342900" indent="-342900" algn="just">
              <a:spcBef>
                <a:spcPts val="1000"/>
              </a:spcBef>
              <a:spcAft>
                <a:spcPts val="1000"/>
              </a:spcAft>
              <a:buAutoNum type="arabicPeriod"/>
            </a:pPr>
            <a:r>
              <a:rPr lang="es-CL" sz="1600" b="1" dirty="0" smtClean="0">
                <a:solidFill>
                  <a:schemeClr val="accent1"/>
                </a:solidFill>
                <a:latin typeface="Verdana"/>
                <a:cs typeface="Verdana"/>
              </a:rPr>
              <a:t>Caracterización </a:t>
            </a:r>
            <a:r>
              <a:rPr lang="es-CL" sz="1600" b="1" dirty="0">
                <a:solidFill>
                  <a:schemeClr val="accent1"/>
                </a:solidFill>
                <a:latin typeface="Verdana"/>
                <a:cs typeface="Verdana"/>
              </a:rPr>
              <a:t>socioeconómica de la población </a:t>
            </a:r>
            <a:r>
              <a:rPr lang="es-CL" sz="1600" b="1" dirty="0" smtClean="0">
                <a:solidFill>
                  <a:schemeClr val="accent1"/>
                </a:solidFill>
                <a:latin typeface="Verdana"/>
                <a:cs typeface="Verdana"/>
              </a:rPr>
              <a:t>adulta según orientación </a:t>
            </a:r>
            <a:r>
              <a:rPr lang="es-CL" sz="1600" b="1" dirty="0">
                <a:solidFill>
                  <a:schemeClr val="accent1"/>
                </a:solidFill>
                <a:latin typeface="Verdana"/>
                <a:cs typeface="Verdana"/>
              </a:rPr>
              <a:t>sexual</a:t>
            </a:r>
          </a:p>
          <a:p>
            <a:pPr marL="342900" indent="-342900" algn="just">
              <a:spcBef>
                <a:spcPts val="1000"/>
              </a:spcBef>
              <a:spcAft>
                <a:spcPts val="1000"/>
              </a:spcAft>
              <a:buAutoNum type="arabicPeriod"/>
            </a:pPr>
            <a:r>
              <a:rPr lang="es-CL" sz="1600" b="1" dirty="0">
                <a:solidFill>
                  <a:schemeClr val="accent1"/>
                </a:solidFill>
                <a:latin typeface="Verdana"/>
                <a:cs typeface="Verdana"/>
              </a:rPr>
              <a:t>Experiencias de discriminación y trato injusto en hogares, según orientación sexual del jefe/a</a:t>
            </a:r>
          </a:p>
          <a:p>
            <a:pPr marL="342900" indent="-342900" algn="just">
              <a:spcBef>
                <a:spcPts val="1000"/>
              </a:spcBef>
              <a:spcAft>
                <a:spcPts val="1000"/>
              </a:spcAft>
              <a:buAutoNum type="arabicPeriod"/>
            </a:pPr>
            <a:r>
              <a:rPr lang="es-CL" sz="1600" b="1" dirty="0" smtClean="0">
                <a:solidFill>
                  <a:schemeClr val="accent1"/>
                </a:solidFill>
                <a:latin typeface="Verdana"/>
                <a:cs typeface="Verdana"/>
              </a:rPr>
              <a:t>Anexo</a:t>
            </a:r>
            <a:endParaRPr lang="es-CL" sz="1600" b="1" dirty="0">
              <a:solidFill>
                <a:schemeClr val="accent1"/>
              </a:solidFill>
              <a:latin typeface="Verdana"/>
              <a:cs typeface="Verdana"/>
            </a:endParaRPr>
          </a:p>
        </p:txBody>
      </p:sp>
      <p:sp>
        <p:nvSpPr>
          <p:cNvPr id="5" name="Rectangle 1"/>
          <p:cNvSpPr>
            <a:spLocks noChangeArrowheads="1"/>
          </p:cNvSpPr>
          <p:nvPr/>
        </p:nvSpPr>
        <p:spPr bwMode="auto">
          <a:xfrm>
            <a:off x="1076604" y="182029"/>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CONTENIDOS</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4105476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1637266" y="206349"/>
            <a:ext cx="750673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Distribución de las personas de 18 años o más según condición de actividad, por orientación sexual (2015)</a:t>
            </a:r>
          </a:p>
          <a:p>
            <a:pPr lvl="0" defTabSz="914400" fontAlgn="base">
              <a:spcBef>
                <a:spcPct val="0"/>
              </a:spcBef>
              <a:spcAft>
                <a:spcPct val="0"/>
              </a:spcAft>
            </a:pPr>
            <a:endParaRPr lang="es-CL" sz="1600" b="1" dirty="0">
              <a:solidFill>
                <a:schemeClr val="tx2">
                  <a:lumMod val="60000"/>
                  <a:lumOff val="40000"/>
                </a:scheme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latin typeface="Verdana" pitchFamily="34" charset="0"/>
                <a:ea typeface="Verdana" pitchFamily="34" charset="0"/>
                <a:cs typeface="Verdana" pitchFamily="34" charset="0"/>
              </a:rPr>
              <a:t>Fuente: Ministerio de Desarrollo Social, Encuesta Casen </a:t>
            </a:r>
            <a:r>
              <a:rPr lang="es-CL" sz="800" dirty="0" smtClean="0">
                <a:latin typeface="Verdana" pitchFamily="34" charset="0"/>
                <a:ea typeface="Verdana" pitchFamily="34" charset="0"/>
                <a:cs typeface="Verdana" pitchFamily="34" charset="0"/>
              </a:rPr>
              <a:t>2015</a:t>
            </a:r>
            <a:r>
              <a:rPr lang="es-CL" sz="800" dirty="0">
                <a:latin typeface="Verdana" pitchFamily="34" charset="0"/>
                <a:ea typeface="Verdana" pitchFamily="34" charset="0"/>
                <a:cs typeface="Verdana" pitchFamily="34" charset="0"/>
              </a:rPr>
              <a:t>.</a:t>
            </a:r>
          </a:p>
        </p:txBody>
      </p:sp>
      <p:graphicFrame>
        <p:nvGraphicFramePr>
          <p:cNvPr id="6" name="3 Gráfico"/>
          <p:cNvGraphicFramePr>
            <a:graphicFrameLocks/>
          </p:cNvGraphicFramePr>
          <p:nvPr>
            <p:extLst>
              <p:ext uri="{D42A27DB-BD31-4B8C-83A1-F6EECF244321}">
                <p14:modId xmlns:p14="http://schemas.microsoft.com/office/powerpoint/2010/main" val="3940760733"/>
              </p:ext>
            </p:extLst>
          </p:nvPr>
        </p:nvGraphicFramePr>
        <p:xfrm>
          <a:off x="1947388" y="1252789"/>
          <a:ext cx="6724650" cy="3082703"/>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1045053" y="4628830"/>
            <a:ext cx="7914012" cy="33855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Nota: Al 95% de confianza, las diferencias por condición de actividad son estadísticamente significativas, excepto entre la categoría gay/lesbiana y bisexual.</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627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1007322" y="123111"/>
            <a:ext cx="813667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Ingreso promedio del trabajo en personas de 18 años o más ocupadas, por orientación sexual (2015)</a:t>
            </a:r>
            <a:endParaRPr lang="es-CL" sz="1600" b="1" dirty="0">
              <a:solidFill>
                <a:schemeClr val="tx2">
                  <a:lumMod val="60000"/>
                  <a:lumOff val="40000"/>
                </a:scheme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latin typeface="Verdana" pitchFamily="34" charset="0"/>
                <a:ea typeface="Verdana" pitchFamily="34" charset="0"/>
                <a:cs typeface="Verdana" pitchFamily="34" charset="0"/>
              </a:rPr>
              <a:t>Fuente: Ministerio de Desarrollo Social, Encuesta Casen </a:t>
            </a:r>
            <a:r>
              <a:rPr lang="es-CL" sz="800" dirty="0" smtClean="0">
                <a:latin typeface="Verdana" pitchFamily="34" charset="0"/>
                <a:ea typeface="Verdana" pitchFamily="34" charset="0"/>
                <a:cs typeface="Verdana" pitchFamily="34" charset="0"/>
              </a:rPr>
              <a:t>2015</a:t>
            </a:r>
            <a:r>
              <a:rPr lang="es-CL" sz="800" dirty="0">
                <a:latin typeface="Verdana" pitchFamily="34" charset="0"/>
                <a:ea typeface="Verdana" pitchFamily="34" charset="0"/>
                <a:cs typeface="Verdana" pitchFamily="34" charset="0"/>
              </a:rPr>
              <a:t>.</a:t>
            </a:r>
          </a:p>
        </p:txBody>
      </p:sp>
      <p:graphicFrame>
        <p:nvGraphicFramePr>
          <p:cNvPr id="9" name="1 Gráfico"/>
          <p:cNvGraphicFramePr>
            <a:graphicFrameLocks/>
          </p:cNvGraphicFramePr>
          <p:nvPr>
            <p:extLst>
              <p:ext uri="{D42A27DB-BD31-4B8C-83A1-F6EECF244321}">
                <p14:modId xmlns:p14="http://schemas.microsoft.com/office/powerpoint/2010/main" val="2724316475"/>
              </p:ext>
            </p:extLst>
          </p:nvPr>
        </p:nvGraphicFramePr>
        <p:xfrm>
          <a:off x="1511399" y="1376413"/>
          <a:ext cx="6962775" cy="3203677"/>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1045053" y="4628830"/>
            <a:ext cx="7965383" cy="33855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Nota: Al 95% de confianza, las diferencias por ingreso promedio de la ocupación principal son estadísticamente significativas, excepto entre la categoría gay/lesbiana y bisexual.</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sp>
        <p:nvSpPr>
          <p:cNvPr id="11" name="10 CuadroTexto"/>
          <p:cNvSpPr txBox="1"/>
          <p:nvPr/>
        </p:nvSpPr>
        <p:spPr>
          <a:xfrm>
            <a:off x="1045053" y="945424"/>
            <a:ext cx="4698722"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(Pesos de noviembre de 2015, personas de 18 </a:t>
            </a:r>
            <a:r>
              <a:rPr lang="es-CL" sz="1000" dirty="0">
                <a:latin typeface="Verdana" pitchFamily="34" charset="0"/>
                <a:ea typeface="Verdana" pitchFamily="34" charset="0"/>
                <a:cs typeface="Verdana" pitchFamily="34" charset="0"/>
              </a:rPr>
              <a:t>años </a:t>
            </a:r>
            <a:r>
              <a:rPr lang="es-CL" sz="1000" dirty="0" smtClean="0">
                <a:latin typeface="Verdana" pitchFamily="34" charset="0"/>
                <a:ea typeface="Verdana" pitchFamily="34" charset="0"/>
                <a:cs typeface="Verdana" pitchFamily="34" charset="0"/>
              </a:rPr>
              <a:t>o </a:t>
            </a:r>
            <a:r>
              <a:rPr lang="es-CL" sz="1000" dirty="0">
                <a:latin typeface="Verdana" pitchFamily="34" charset="0"/>
                <a:ea typeface="Verdana" pitchFamily="34" charset="0"/>
                <a:cs typeface="Verdana" pitchFamily="34" charset="0"/>
              </a:rPr>
              <a:t>más </a:t>
            </a:r>
            <a:r>
              <a:rPr lang="es-CL" sz="1000" dirty="0" smtClean="0">
                <a:latin typeface="Verdana" pitchFamily="34" charset="0"/>
                <a:ea typeface="Verdana" pitchFamily="34" charset="0"/>
                <a:cs typeface="Verdana" pitchFamily="34" charset="0"/>
              </a:rPr>
              <a:t>ocupadas)</a:t>
            </a:r>
          </a:p>
        </p:txBody>
      </p:sp>
    </p:spTree>
    <p:extLst>
      <p:ext uri="{BB962C8B-B14F-4D97-AF65-F5344CB8AC3E}">
        <p14:creationId xmlns:p14="http://schemas.microsoft.com/office/powerpoint/2010/main" val="571541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1007322" y="123111"/>
            <a:ext cx="813667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Distribución de las personas de 18 años o más según quintil de ingreso autónomo per cápita*, por </a:t>
            </a:r>
            <a:r>
              <a:rPr lang="es-CL" sz="1600" b="1" dirty="0">
                <a:solidFill>
                  <a:schemeClr val="tx2">
                    <a:lumMod val="60000"/>
                    <a:lumOff val="40000"/>
                  </a:schemeClr>
                </a:solidFill>
                <a:latin typeface="Verdana"/>
                <a:ea typeface="Calibri" pitchFamily="34" charset="0"/>
                <a:cs typeface="Verdana"/>
              </a:rPr>
              <a:t>orientación sexual </a:t>
            </a:r>
            <a:r>
              <a:rPr lang="es-CL" sz="1600" b="1" dirty="0" smtClean="0">
                <a:solidFill>
                  <a:schemeClr val="tx2">
                    <a:lumMod val="60000"/>
                    <a:lumOff val="40000"/>
                  </a:schemeClr>
                </a:solidFill>
                <a:latin typeface="Verdana"/>
                <a:ea typeface="Calibri" pitchFamily="34" charset="0"/>
                <a:cs typeface="Verdana"/>
              </a:rPr>
              <a:t>(2015)</a:t>
            </a:r>
            <a:endParaRPr lang="es-CL" sz="1600" b="1" dirty="0">
              <a:solidFill>
                <a:schemeClr val="tx2">
                  <a:lumMod val="60000"/>
                  <a:lumOff val="40000"/>
                </a:scheme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latin typeface="Verdana" pitchFamily="34" charset="0"/>
                <a:ea typeface="Verdana" pitchFamily="34" charset="0"/>
                <a:cs typeface="Verdana" pitchFamily="34" charset="0"/>
              </a:rPr>
              <a:t>Fuente: Ministerio de Desarrollo Social, Encuesta Casen </a:t>
            </a:r>
            <a:r>
              <a:rPr lang="es-CL" sz="800" dirty="0" smtClean="0">
                <a:latin typeface="Verdana" pitchFamily="34" charset="0"/>
                <a:ea typeface="Verdana" pitchFamily="34" charset="0"/>
                <a:cs typeface="Verdana" pitchFamily="34" charset="0"/>
              </a:rPr>
              <a:t>2015</a:t>
            </a:r>
            <a:r>
              <a:rPr lang="es-CL" sz="800" dirty="0">
                <a:latin typeface="Verdana" pitchFamily="34" charset="0"/>
                <a:ea typeface="Verdana" pitchFamily="34" charset="0"/>
                <a:cs typeface="Verdana" pitchFamily="34" charset="0"/>
              </a:rPr>
              <a:t>.</a:t>
            </a:r>
          </a:p>
        </p:txBody>
      </p:sp>
      <p:graphicFrame>
        <p:nvGraphicFramePr>
          <p:cNvPr id="11" name="1 Gráfico"/>
          <p:cNvGraphicFramePr>
            <a:graphicFrameLocks/>
          </p:cNvGraphicFramePr>
          <p:nvPr>
            <p:extLst>
              <p:ext uri="{D42A27DB-BD31-4B8C-83A1-F6EECF244321}">
                <p14:modId xmlns:p14="http://schemas.microsoft.com/office/powerpoint/2010/main" val="2186116786"/>
              </p:ext>
            </p:extLst>
          </p:nvPr>
        </p:nvGraphicFramePr>
        <p:xfrm>
          <a:off x="1996376" y="1463039"/>
          <a:ext cx="6334125" cy="2639729"/>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1164888" y="4102768"/>
            <a:ext cx="7821545" cy="707886"/>
          </a:xfrm>
          <a:prstGeom prst="rect">
            <a:avLst/>
          </a:prstGeom>
          <a:noFill/>
        </p:spPr>
        <p:txBody>
          <a:bodyPr wrap="square" rtlCol="0">
            <a:spAutoFit/>
          </a:bodyPr>
          <a:lstStyle/>
          <a:p>
            <a:pPr algn="just"/>
            <a:r>
              <a:rPr lang="es-CL" sz="800" dirty="0" smtClean="0">
                <a:latin typeface="Verdana" panose="020B0604030504040204" pitchFamily="34" charset="0"/>
                <a:ea typeface="Verdana" panose="020B0604030504040204" pitchFamily="34" charset="0"/>
                <a:cs typeface="Verdana" panose="020B0604030504040204" pitchFamily="34" charset="0"/>
              </a:rPr>
              <a:t>* Nota: Quintiles se presentan agrupados en dos categorías (I y II; y III, IV y V), de modo de contar con un número mínimo de observaciones </a:t>
            </a:r>
            <a:r>
              <a:rPr lang="es-CL" sz="800" dirty="0" err="1" smtClean="0">
                <a:latin typeface="Verdana" panose="020B0604030504040204" pitchFamily="34" charset="0"/>
                <a:ea typeface="Verdana" panose="020B0604030504040204" pitchFamily="34" charset="0"/>
                <a:cs typeface="Verdana" panose="020B0604030504040204" pitchFamily="34" charset="0"/>
              </a:rPr>
              <a:t>muestrales</a:t>
            </a:r>
            <a:r>
              <a:rPr lang="es-CL" sz="800" dirty="0" smtClean="0">
                <a:latin typeface="Verdana" panose="020B0604030504040204" pitchFamily="34" charset="0"/>
                <a:ea typeface="Verdana" panose="020B0604030504040204" pitchFamily="34" charset="0"/>
                <a:cs typeface="Verdana" panose="020B0604030504040204" pitchFamily="34" charset="0"/>
              </a:rPr>
              <a:t> que permita entregar estimaciones suficientemente precisas de la distribución de la población por cada categoría de orientación sexual.</a:t>
            </a:r>
          </a:p>
          <a:p>
            <a:pPr algn="just"/>
            <a:endParaRPr lang="es-CL" sz="8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L" sz="800" dirty="0" smtClean="0">
                <a:latin typeface="Verdana" panose="020B0604030504040204" pitchFamily="34" charset="0"/>
                <a:ea typeface="Verdana" panose="020B0604030504040204" pitchFamily="34" charset="0"/>
                <a:cs typeface="Verdana" panose="020B0604030504040204" pitchFamily="34" charset="0"/>
              </a:rPr>
              <a:t>Nota: Al 95% de confianza, las diferencias por condición de actividad son estadísticamente significativas, excepto entre la categoría gay/lesbiana y bisexual.</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sp>
        <p:nvSpPr>
          <p:cNvPr id="7" name="6 CuadroTexto"/>
          <p:cNvSpPr txBox="1"/>
          <p:nvPr/>
        </p:nvSpPr>
        <p:spPr>
          <a:xfrm>
            <a:off x="1045053" y="945424"/>
            <a:ext cx="2903359"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personas de 18 </a:t>
            </a:r>
            <a:r>
              <a:rPr lang="es-CL" sz="1000" dirty="0">
                <a:latin typeface="Verdana" pitchFamily="34" charset="0"/>
                <a:ea typeface="Verdana" pitchFamily="34" charset="0"/>
                <a:cs typeface="Verdana" pitchFamily="34" charset="0"/>
              </a:rPr>
              <a:t>años </a:t>
            </a:r>
            <a:r>
              <a:rPr lang="es-CL" sz="1000" dirty="0" smtClean="0">
                <a:latin typeface="Verdana" pitchFamily="34" charset="0"/>
                <a:ea typeface="Verdana" pitchFamily="34" charset="0"/>
                <a:cs typeface="Verdana" pitchFamily="34" charset="0"/>
              </a:rPr>
              <a:t>o más)</a:t>
            </a:r>
            <a:endParaRPr lang="es-C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812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solidFill>
                <a:prstClr val="black"/>
              </a:solidFill>
            </a:endParaRPr>
          </a:p>
        </p:txBody>
      </p:sp>
      <p:sp>
        <p:nvSpPr>
          <p:cNvPr id="5" name="Rectangle 1"/>
          <p:cNvSpPr>
            <a:spLocks noChangeArrowheads="1"/>
          </p:cNvSpPr>
          <p:nvPr/>
        </p:nvSpPr>
        <p:spPr bwMode="auto">
          <a:xfrm>
            <a:off x="1007322" y="129061"/>
            <a:ext cx="813667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defTabSz="914400" fontAlgn="base">
              <a:spcBef>
                <a:spcPct val="0"/>
              </a:spcBef>
              <a:spcAft>
                <a:spcPct val="0"/>
              </a:spcAft>
            </a:pPr>
            <a:r>
              <a:rPr lang="es-CL" sz="1600" b="1" dirty="0" smtClean="0">
                <a:solidFill>
                  <a:srgbClr val="1F497D">
                    <a:lumMod val="60000"/>
                    <a:lumOff val="40000"/>
                  </a:srgbClr>
                </a:solidFill>
                <a:latin typeface="Verdana"/>
                <a:ea typeface="Calibri" pitchFamily="34" charset="0"/>
                <a:cs typeface="Verdana"/>
              </a:rPr>
              <a:t>Distribución de las personas de 18 años o más según sistema previsional de salud, por orientación sexual (2015)</a:t>
            </a:r>
          </a:p>
          <a:p>
            <a:pPr lvl="0" algn="r" defTabSz="914400" fontAlgn="base">
              <a:spcBef>
                <a:spcPct val="0"/>
              </a:spcBef>
              <a:spcAft>
                <a:spcPct val="0"/>
              </a:spcAft>
            </a:pPr>
            <a:endParaRPr lang="es-CL" sz="1200" b="1" dirty="0">
              <a:solidFill>
                <a:schemeClr val="tx2">
                  <a:lumMod val="60000"/>
                  <a:lumOff val="40000"/>
                </a:schemeClr>
              </a:solidFill>
              <a:latin typeface="Verdana"/>
              <a:ea typeface="Calibri" pitchFamily="34" charset="0"/>
              <a:cs typeface="Verdana"/>
            </a:endParaRPr>
          </a:p>
          <a:p>
            <a:pPr defTabSz="914400" fontAlgn="base">
              <a:spcBef>
                <a:spcPct val="0"/>
              </a:spcBef>
              <a:spcAft>
                <a:spcPct val="0"/>
              </a:spcAft>
            </a:pPr>
            <a:endParaRPr lang="es-CL" sz="1600" b="1" dirty="0">
              <a:solidFill>
                <a:srgbClr val="1F497D">
                  <a:lumMod val="60000"/>
                  <a:lumOff val="40000"/>
                </a:srgb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solidFill>
                  <a:prstClr val="black"/>
                </a:solidFill>
                <a:latin typeface="Verdana" pitchFamily="34" charset="0"/>
                <a:ea typeface="Verdana" pitchFamily="34" charset="0"/>
                <a:cs typeface="Verdana" pitchFamily="34" charset="0"/>
              </a:rPr>
              <a:t>Fuente: Ministerio de Desarrollo Social, Encuesta Casen </a:t>
            </a:r>
            <a:r>
              <a:rPr lang="es-CL" sz="800" dirty="0" smtClean="0">
                <a:solidFill>
                  <a:prstClr val="black"/>
                </a:solidFill>
                <a:latin typeface="Verdana" pitchFamily="34" charset="0"/>
                <a:ea typeface="Verdana" pitchFamily="34" charset="0"/>
                <a:cs typeface="Verdana" pitchFamily="34" charset="0"/>
              </a:rPr>
              <a:t>2015</a:t>
            </a:r>
            <a:r>
              <a:rPr lang="es-CL" sz="800" dirty="0">
                <a:solidFill>
                  <a:prstClr val="black"/>
                </a:solidFill>
                <a:latin typeface="Verdana" pitchFamily="34" charset="0"/>
                <a:ea typeface="Verdana" pitchFamily="34" charset="0"/>
                <a:cs typeface="Verdana" pitchFamily="34" charset="0"/>
              </a:rPr>
              <a:t>.</a:t>
            </a:r>
          </a:p>
        </p:txBody>
      </p:sp>
      <p:graphicFrame>
        <p:nvGraphicFramePr>
          <p:cNvPr id="7" name="1 Gráfico"/>
          <p:cNvGraphicFramePr>
            <a:graphicFrameLocks/>
          </p:cNvGraphicFramePr>
          <p:nvPr>
            <p:extLst>
              <p:ext uri="{D42A27DB-BD31-4B8C-83A1-F6EECF244321}">
                <p14:modId xmlns:p14="http://schemas.microsoft.com/office/powerpoint/2010/main" val="1277494695"/>
              </p:ext>
            </p:extLst>
          </p:nvPr>
        </p:nvGraphicFramePr>
        <p:xfrm>
          <a:off x="985837" y="1386038"/>
          <a:ext cx="7172325" cy="3454563"/>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1045053" y="945424"/>
            <a:ext cx="2900153"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personas de 18 </a:t>
            </a:r>
            <a:r>
              <a:rPr lang="es-CL" sz="1000" dirty="0">
                <a:latin typeface="Verdana" pitchFamily="34" charset="0"/>
                <a:ea typeface="Verdana" pitchFamily="34" charset="0"/>
                <a:cs typeface="Verdana" pitchFamily="34" charset="0"/>
              </a:rPr>
              <a:t>años y </a:t>
            </a:r>
            <a:r>
              <a:rPr lang="es-CL" sz="1000" dirty="0" smtClean="0">
                <a:latin typeface="Verdana" pitchFamily="34" charset="0"/>
                <a:ea typeface="Verdana" pitchFamily="34" charset="0"/>
                <a:cs typeface="Verdana" pitchFamily="34" charset="0"/>
              </a:rPr>
              <a:t>más)</a:t>
            </a:r>
            <a:endParaRPr lang="es-C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67895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solidFill>
                <a:prstClr val="black"/>
              </a:solidFill>
            </a:endParaRPr>
          </a:p>
        </p:txBody>
      </p:sp>
      <p:sp>
        <p:nvSpPr>
          <p:cNvPr id="5" name="Rectangle 1"/>
          <p:cNvSpPr>
            <a:spLocks noChangeArrowheads="1"/>
          </p:cNvSpPr>
          <p:nvPr/>
        </p:nvSpPr>
        <p:spPr bwMode="auto">
          <a:xfrm>
            <a:off x="1345953" y="123110"/>
            <a:ext cx="7798047"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Distribución </a:t>
            </a:r>
            <a:r>
              <a:rPr lang="es-CL" sz="1600" b="1" dirty="0">
                <a:solidFill>
                  <a:schemeClr val="tx2">
                    <a:lumMod val="60000"/>
                    <a:lumOff val="40000"/>
                  </a:schemeClr>
                </a:solidFill>
                <a:latin typeface="Verdana"/>
                <a:ea typeface="Calibri" pitchFamily="34" charset="0"/>
                <a:cs typeface="Verdana"/>
              </a:rPr>
              <a:t>de las personas de 18 años </a:t>
            </a:r>
            <a:r>
              <a:rPr lang="es-CL" sz="1600" b="1" dirty="0" smtClean="0">
                <a:solidFill>
                  <a:schemeClr val="tx2">
                    <a:lumMod val="60000"/>
                    <a:lumOff val="40000"/>
                  </a:schemeClr>
                </a:solidFill>
                <a:latin typeface="Verdana"/>
                <a:ea typeface="Calibri" pitchFamily="34" charset="0"/>
                <a:cs typeface="Verdana"/>
              </a:rPr>
              <a:t>o más según </a:t>
            </a:r>
            <a:r>
              <a:rPr lang="es-CL" sz="1600" b="1" dirty="0" smtClean="0">
                <a:solidFill>
                  <a:srgbClr val="1F497D">
                    <a:lumMod val="60000"/>
                    <a:lumOff val="40000"/>
                  </a:srgbClr>
                </a:solidFill>
                <a:latin typeface="Verdana"/>
                <a:ea typeface="Calibri" pitchFamily="34" charset="0"/>
                <a:cs typeface="Verdana"/>
              </a:rPr>
              <a:t>participación en alguna organización social o grupo organizado, por orientación sexual (2015)</a:t>
            </a:r>
          </a:p>
          <a:p>
            <a:pPr lvl="0" algn="r" defTabSz="914400" fontAlgn="base">
              <a:spcBef>
                <a:spcPct val="0"/>
              </a:spcBef>
              <a:spcAft>
                <a:spcPct val="0"/>
              </a:spcAft>
            </a:pPr>
            <a:endParaRPr lang="es-CL" sz="2000" b="1" dirty="0">
              <a:solidFill>
                <a:schemeClr val="tx2">
                  <a:lumMod val="60000"/>
                  <a:lumOff val="40000"/>
                </a:schemeClr>
              </a:solidFill>
              <a:latin typeface="Verdana"/>
              <a:ea typeface="Calibri" pitchFamily="34" charset="0"/>
              <a:cs typeface="Verdana"/>
            </a:endParaRPr>
          </a:p>
          <a:p>
            <a:pPr defTabSz="914400" fontAlgn="base">
              <a:spcBef>
                <a:spcPct val="0"/>
              </a:spcBef>
              <a:spcAft>
                <a:spcPct val="0"/>
              </a:spcAft>
            </a:pPr>
            <a:endParaRPr lang="es-CL" sz="1600" b="1" dirty="0">
              <a:solidFill>
                <a:srgbClr val="1F497D">
                  <a:lumMod val="60000"/>
                  <a:lumOff val="40000"/>
                </a:srgb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solidFill>
                  <a:prstClr val="black"/>
                </a:solidFill>
                <a:latin typeface="Verdana" pitchFamily="34" charset="0"/>
                <a:ea typeface="Verdana" pitchFamily="34" charset="0"/>
                <a:cs typeface="Verdana" pitchFamily="34" charset="0"/>
              </a:rPr>
              <a:t>Fuente: Ministerio de Desarrollo Social, Encuesta Casen </a:t>
            </a:r>
            <a:r>
              <a:rPr lang="es-CL" sz="800" dirty="0" smtClean="0">
                <a:solidFill>
                  <a:prstClr val="black"/>
                </a:solidFill>
                <a:latin typeface="Verdana" pitchFamily="34" charset="0"/>
                <a:ea typeface="Verdana" pitchFamily="34" charset="0"/>
                <a:cs typeface="Verdana" pitchFamily="34" charset="0"/>
              </a:rPr>
              <a:t>2015</a:t>
            </a:r>
            <a:r>
              <a:rPr lang="es-CL" sz="800" dirty="0">
                <a:solidFill>
                  <a:prstClr val="black"/>
                </a:solidFill>
                <a:latin typeface="Verdana" pitchFamily="34" charset="0"/>
                <a:ea typeface="Verdana" pitchFamily="34" charset="0"/>
                <a:cs typeface="Verdana" pitchFamily="34" charset="0"/>
              </a:rPr>
              <a:t>.</a:t>
            </a:r>
          </a:p>
        </p:txBody>
      </p:sp>
      <p:graphicFrame>
        <p:nvGraphicFramePr>
          <p:cNvPr id="6" name="1 Gráfico"/>
          <p:cNvGraphicFramePr>
            <a:graphicFrameLocks/>
          </p:cNvGraphicFramePr>
          <p:nvPr>
            <p:extLst>
              <p:ext uri="{D42A27DB-BD31-4B8C-83A1-F6EECF244321}">
                <p14:modId xmlns:p14="http://schemas.microsoft.com/office/powerpoint/2010/main" val="1756256424"/>
              </p:ext>
            </p:extLst>
          </p:nvPr>
        </p:nvGraphicFramePr>
        <p:xfrm>
          <a:off x="1630039" y="1472665"/>
          <a:ext cx="6515100" cy="3031563"/>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1045053" y="4628830"/>
            <a:ext cx="7137175" cy="21544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Nota: Al 95% de confianza, las diferencias en distribución según participación son estadísticamente significativas.</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1045053" y="1080307"/>
            <a:ext cx="2903359"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personas de 18 </a:t>
            </a:r>
            <a:r>
              <a:rPr lang="es-CL" sz="1000" dirty="0">
                <a:latin typeface="Verdana" pitchFamily="34" charset="0"/>
                <a:ea typeface="Verdana" pitchFamily="34" charset="0"/>
                <a:cs typeface="Verdana" pitchFamily="34" charset="0"/>
              </a:rPr>
              <a:t>años </a:t>
            </a:r>
            <a:r>
              <a:rPr lang="es-CL" sz="1000" dirty="0" smtClean="0">
                <a:latin typeface="Verdana" pitchFamily="34" charset="0"/>
                <a:ea typeface="Verdana" pitchFamily="34" charset="0"/>
                <a:cs typeface="Verdana" pitchFamily="34" charset="0"/>
              </a:rPr>
              <a:t>o más)</a:t>
            </a:r>
            <a:endParaRPr lang="es-C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99309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1007322" y="123110"/>
            <a:ext cx="813667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Promedio de integrantes del hogar según orientación sexual del jefe/a (2015)</a:t>
            </a:r>
            <a:endParaRPr lang="es-CL" sz="1200" dirty="0" smtClean="0">
              <a:solidFill>
                <a:schemeClr val="tx2">
                  <a:lumMod val="60000"/>
                  <a:lumOff val="40000"/>
                </a:schemeClr>
              </a:solidFill>
              <a:latin typeface="Verdana"/>
              <a:ea typeface="Calibri" pitchFamily="34" charset="0"/>
              <a:cs typeface="Verdana"/>
            </a:endParaRPr>
          </a:p>
          <a:p>
            <a:pPr lvl="0" algn="r" defTabSz="914400" fontAlgn="base">
              <a:spcBef>
                <a:spcPct val="0"/>
              </a:spcBef>
              <a:spcAft>
                <a:spcPct val="0"/>
              </a:spcAft>
            </a:pPr>
            <a:endParaRPr lang="es-CL" sz="1600" b="1" dirty="0">
              <a:solidFill>
                <a:schemeClr val="tx2">
                  <a:lumMod val="60000"/>
                  <a:lumOff val="40000"/>
                </a:scheme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latin typeface="Verdana" pitchFamily="34" charset="0"/>
                <a:ea typeface="Verdana" pitchFamily="34" charset="0"/>
                <a:cs typeface="Verdana" pitchFamily="34" charset="0"/>
              </a:rPr>
              <a:t>Fuente: Ministerio de Desarrollo Social, Encuesta Casen 2015.</a:t>
            </a:r>
          </a:p>
          <a:p>
            <a:pPr algn="r"/>
            <a:r>
              <a:rPr lang="es-CL" sz="800" b="1" dirty="0" smtClean="0">
                <a:latin typeface="Verdana" pitchFamily="34" charset="0"/>
                <a:ea typeface="Verdana" pitchFamily="34" charset="0"/>
                <a:cs typeface="Verdana" pitchFamily="34" charset="0"/>
              </a:rPr>
              <a:t>.</a:t>
            </a:r>
            <a:endParaRPr lang="es-CL" sz="800" b="1" dirty="0">
              <a:latin typeface="Verdana" pitchFamily="34" charset="0"/>
              <a:ea typeface="Verdana" pitchFamily="34" charset="0"/>
              <a:cs typeface="Verdana" pitchFamily="34" charset="0"/>
            </a:endParaRPr>
          </a:p>
        </p:txBody>
      </p:sp>
      <p:sp>
        <p:nvSpPr>
          <p:cNvPr id="9" name="8 CuadroTexto"/>
          <p:cNvSpPr txBox="1"/>
          <p:nvPr/>
        </p:nvSpPr>
        <p:spPr>
          <a:xfrm>
            <a:off x="1185932" y="954107"/>
            <a:ext cx="1513556"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(Promedio, hogares)</a:t>
            </a:r>
            <a:endParaRPr lang="es-CL" sz="1000" dirty="0">
              <a:latin typeface="Verdana" pitchFamily="34" charset="0"/>
              <a:ea typeface="Verdana" pitchFamily="34" charset="0"/>
              <a:cs typeface="Verdana" pitchFamily="34" charset="0"/>
            </a:endParaRPr>
          </a:p>
        </p:txBody>
      </p:sp>
      <p:graphicFrame>
        <p:nvGraphicFramePr>
          <p:cNvPr id="10" name="1 Gráfico"/>
          <p:cNvGraphicFramePr>
            <a:graphicFrameLocks/>
          </p:cNvGraphicFramePr>
          <p:nvPr>
            <p:extLst>
              <p:ext uri="{D42A27DB-BD31-4B8C-83A1-F6EECF244321}">
                <p14:modId xmlns:p14="http://schemas.microsoft.com/office/powerpoint/2010/main" val="3002800178"/>
              </p:ext>
            </p:extLst>
          </p:nvPr>
        </p:nvGraphicFramePr>
        <p:xfrm>
          <a:off x="1938337" y="1277588"/>
          <a:ext cx="5267325" cy="2986088"/>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CuadroTexto"/>
          <p:cNvSpPr txBox="1"/>
          <p:nvPr/>
        </p:nvSpPr>
        <p:spPr>
          <a:xfrm>
            <a:off x="1185932" y="4473166"/>
            <a:ext cx="7783407" cy="33855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Nota: Al 95% de confianza, se encuentran diferencias estadísticamente significativas en el promedio de integrantes del hogar, excepto entre las categoría bisexual y otro.</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2086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250561" y="895884"/>
            <a:ext cx="6930913" cy="2390398"/>
          </a:xfrm>
          <a:prstGeom prst="rect">
            <a:avLst/>
          </a:prstGeom>
        </p:spPr>
        <p:txBody>
          <a:bodyPr wrap="square">
            <a:spAutoFit/>
          </a:bodyPr>
          <a:lstStyle/>
          <a:p>
            <a:pPr>
              <a:spcBef>
                <a:spcPts val="1000"/>
              </a:spcBef>
              <a:spcAft>
                <a:spcPts val="1000"/>
              </a:spcAft>
            </a:pPr>
            <a:r>
              <a:rPr lang="es-CL" sz="2400" b="1" dirty="0" smtClean="0">
                <a:solidFill>
                  <a:schemeClr val="accent1"/>
                </a:solidFill>
                <a:latin typeface="Verdana"/>
                <a:cs typeface="Verdana"/>
              </a:rPr>
              <a:t>4. 	Experiencias de discriminación y trato injusto en hogares, según orientación sexual del jefe/a</a:t>
            </a:r>
            <a:endParaRPr lang="es-CL" sz="2400" b="1" dirty="0">
              <a:solidFill>
                <a:schemeClr val="accent1"/>
              </a:solidFill>
              <a:latin typeface="Verdana"/>
              <a:cs typeface="Verdana"/>
            </a:endParaRPr>
          </a:p>
          <a:p>
            <a:pPr marL="800100" lvl="1" indent="-342900">
              <a:spcBef>
                <a:spcPts val="1000"/>
              </a:spcBef>
              <a:spcAft>
                <a:spcPts val="1000"/>
              </a:spcAft>
              <a:buFont typeface="Arial" panose="020B0604020202020204" pitchFamily="34" charset="0"/>
              <a:buChar char="•"/>
            </a:pPr>
            <a:endParaRPr lang="es-CL" sz="2000" dirty="0" smtClean="0">
              <a:solidFill>
                <a:schemeClr val="accent1"/>
              </a:solidFill>
              <a:latin typeface="Verdana"/>
              <a:cs typeface="Verdana"/>
            </a:endParaRPr>
          </a:p>
          <a:p>
            <a:pPr>
              <a:spcBef>
                <a:spcPts val="1000"/>
              </a:spcBef>
              <a:spcAft>
                <a:spcPts val="1000"/>
              </a:spcAft>
            </a:pPr>
            <a:endParaRPr lang="es-CL" sz="2400" b="1" dirty="0">
              <a:solidFill>
                <a:schemeClr val="accent1"/>
              </a:solidFill>
              <a:latin typeface="Verdana"/>
              <a:cs typeface="Verdana"/>
            </a:endParaRPr>
          </a:p>
        </p:txBody>
      </p:sp>
      <p:sp>
        <p:nvSpPr>
          <p:cNvPr id="4" name="Rectangle 1"/>
          <p:cNvSpPr>
            <a:spLocks noChangeArrowheads="1"/>
          </p:cNvSpPr>
          <p:nvPr/>
        </p:nvSpPr>
        <p:spPr bwMode="auto">
          <a:xfrm>
            <a:off x="1076604" y="98904"/>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DIVERSIDAD SEXUAL</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30711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solidFill>
                <a:prstClr val="black"/>
              </a:solidFill>
            </a:endParaRPr>
          </a:p>
        </p:txBody>
      </p:sp>
      <p:sp>
        <p:nvSpPr>
          <p:cNvPr id="5" name="Rectangle 1"/>
          <p:cNvSpPr>
            <a:spLocks noChangeArrowheads="1"/>
          </p:cNvSpPr>
          <p:nvPr/>
        </p:nvSpPr>
        <p:spPr bwMode="auto">
          <a:xfrm>
            <a:off x="1074037" y="193166"/>
            <a:ext cx="806996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defTabSz="914400" fontAlgn="base">
              <a:spcBef>
                <a:spcPct val="0"/>
              </a:spcBef>
              <a:spcAft>
                <a:spcPct val="0"/>
              </a:spcAft>
            </a:pPr>
            <a:r>
              <a:rPr lang="es-CL" sz="1600" b="1" dirty="0">
                <a:solidFill>
                  <a:srgbClr val="4F81BD"/>
                </a:solidFill>
                <a:latin typeface="Verdana"/>
                <a:ea typeface="Calibri" pitchFamily="34" charset="0"/>
                <a:cs typeface="Verdana"/>
              </a:rPr>
              <a:t>Distribución de hogares </a:t>
            </a:r>
            <a:r>
              <a:rPr lang="es-CL" sz="1600" b="1" dirty="0" smtClean="0">
                <a:solidFill>
                  <a:srgbClr val="4F81BD"/>
                </a:solidFill>
                <a:latin typeface="Verdana"/>
                <a:ea typeface="Calibri" pitchFamily="34" charset="0"/>
                <a:cs typeface="Verdana"/>
              </a:rPr>
              <a:t>según si declara que algún miembro ha sido discriminado o tratado injustamente en los últimos 12 meses por  orientación sexual del jefe/a de hogar* (2015)</a:t>
            </a:r>
            <a:endParaRPr lang="es-CL" sz="1200" dirty="0" smtClean="0">
              <a:solidFill>
                <a:srgbClr val="4F81BD"/>
              </a:solidFill>
              <a:latin typeface="Verdana"/>
              <a:ea typeface="Calibri" pitchFamily="34" charset="0"/>
              <a:cs typeface="Verdana"/>
            </a:endParaRPr>
          </a:p>
          <a:p>
            <a:pPr algn="r" defTabSz="914400" fontAlgn="base">
              <a:spcBef>
                <a:spcPct val="0"/>
              </a:spcBef>
              <a:spcAft>
                <a:spcPct val="0"/>
              </a:spcAft>
            </a:pPr>
            <a:endParaRPr lang="es-CL" sz="1600" b="1" dirty="0">
              <a:solidFill>
                <a:srgbClr val="1F497D">
                  <a:lumMod val="60000"/>
                  <a:lumOff val="40000"/>
                </a:srgb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solidFill>
                  <a:prstClr val="black"/>
                </a:solidFill>
                <a:latin typeface="Verdana" pitchFamily="34" charset="0"/>
                <a:ea typeface="Verdana" pitchFamily="34" charset="0"/>
                <a:cs typeface="Verdana" pitchFamily="34" charset="0"/>
              </a:rPr>
              <a:t>Fuente: Ministerio de Desarrollo Social, Encuesta Casen 2015.</a:t>
            </a:r>
          </a:p>
          <a:p>
            <a:pPr algn="r"/>
            <a:r>
              <a:rPr lang="es-CL" sz="800" b="1" dirty="0" smtClean="0">
                <a:solidFill>
                  <a:prstClr val="black"/>
                </a:solidFill>
                <a:latin typeface="Verdana" pitchFamily="34" charset="0"/>
                <a:ea typeface="Verdana" pitchFamily="34" charset="0"/>
                <a:cs typeface="Verdana" pitchFamily="34" charset="0"/>
              </a:rPr>
              <a:t>.</a:t>
            </a:r>
            <a:endParaRPr lang="es-CL" sz="800" b="1" dirty="0">
              <a:solidFill>
                <a:prstClr val="black"/>
              </a:solidFill>
              <a:latin typeface="Verdana" pitchFamily="34" charset="0"/>
              <a:ea typeface="Verdana" pitchFamily="34" charset="0"/>
              <a:cs typeface="Verdana" pitchFamily="34" charset="0"/>
            </a:endParaRPr>
          </a:p>
        </p:txBody>
      </p:sp>
      <p:graphicFrame>
        <p:nvGraphicFramePr>
          <p:cNvPr id="10" name="3 Gráfico"/>
          <p:cNvGraphicFramePr>
            <a:graphicFrameLocks/>
          </p:cNvGraphicFramePr>
          <p:nvPr>
            <p:extLst>
              <p:ext uri="{D42A27DB-BD31-4B8C-83A1-F6EECF244321}">
                <p14:modId xmlns:p14="http://schemas.microsoft.com/office/powerpoint/2010/main" val="4212692709"/>
              </p:ext>
            </p:extLst>
          </p:nvPr>
        </p:nvGraphicFramePr>
        <p:xfrm>
          <a:off x="1074036" y="1562543"/>
          <a:ext cx="371482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5 Gráfico"/>
          <p:cNvGraphicFramePr>
            <a:graphicFrameLocks/>
          </p:cNvGraphicFramePr>
          <p:nvPr>
            <p:extLst>
              <p:ext uri="{D42A27DB-BD31-4B8C-83A1-F6EECF244321}">
                <p14:modId xmlns:p14="http://schemas.microsoft.com/office/powerpoint/2010/main" val="401874201"/>
              </p:ext>
            </p:extLst>
          </p:nvPr>
        </p:nvGraphicFramePr>
        <p:xfrm>
          <a:off x="4673600" y="1485828"/>
          <a:ext cx="322467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11 CuadroTexto"/>
          <p:cNvSpPr txBox="1"/>
          <p:nvPr/>
        </p:nvSpPr>
        <p:spPr>
          <a:xfrm>
            <a:off x="1394592" y="1517699"/>
            <a:ext cx="3177408" cy="276999"/>
          </a:xfrm>
          <a:prstGeom prst="rect">
            <a:avLst/>
          </a:prstGeom>
          <a:noFill/>
        </p:spPr>
        <p:txBody>
          <a:bodyPr wrap="square" rtlCol="0">
            <a:spAutoFit/>
          </a:bodyPr>
          <a:lstStyle/>
          <a:p>
            <a:r>
              <a:rPr lang="es-CL" sz="1200" b="1" dirty="0" smtClean="0">
                <a:latin typeface="Verdana" panose="020B0604030504040204" pitchFamily="34" charset="0"/>
                <a:ea typeface="Verdana" panose="020B0604030504040204" pitchFamily="34" charset="0"/>
                <a:cs typeface="Verdana" panose="020B0604030504040204" pitchFamily="34" charset="0"/>
              </a:rPr>
              <a:t>Jefe/a de hogar heterosexual</a:t>
            </a:r>
            <a:endParaRPr lang="es-CL"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4" name="13 CuadroTexto"/>
          <p:cNvSpPr txBox="1"/>
          <p:nvPr/>
        </p:nvSpPr>
        <p:spPr>
          <a:xfrm>
            <a:off x="4788858" y="1501665"/>
            <a:ext cx="3730428" cy="276999"/>
          </a:xfrm>
          <a:prstGeom prst="rect">
            <a:avLst/>
          </a:prstGeom>
          <a:noFill/>
        </p:spPr>
        <p:txBody>
          <a:bodyPr wrap="square" rtlCol="0">
            <a:spAutoFit/>
          </a:bodyPr>
          <a:lstStyle/>
          <a:p>
            <a:r>
              <a:rPr lang="es-CL" sz="1200" b="1" dirty="0" smtClean="0">
                <a:latin typeface="Verdana" panose="020B0604030504040204" pitchFamily="34" charset="0"/>
                <a:ea typeface="Verdana" panose="020B0604030504040204" pitchFamily="34" charset="0"/>
                <a:cs typeface="Verdana" panose="020B0604030504040204" pitchFamily="34" charset="0"/>
              </a:rPr>
              <a:t>Jefe/a de hogar gay/lesbiana </a:t>
            </a:r>
            <a:r>
              <a:rPr lang="es-CL" sz="1200" b="1" dirty="0">
                <a:latin typeface="Verdana" panose="020B0604030504040204" pitchFamily="34" charset="0"/>
                <a:ea typeface="Verdana" panose="020B0604030504040204" pitchFamily="34" charset="0"/>
                <a:cs typeface="Verdana" panose="020B0604030504040204" pitchFamily="34" charset="0"/>
              </a:rPr>
              <a:t>o</a:t>
            </a:r>
            <a:r>
              <a:rPr lang="es-CL" sz="1200" b="1" dirty="0" smtClean="0">
                <a:latin typeface="Verdana" panose="020B0604030504040204" pitchFamily="34" charset="0"/>
                <a:ea typeface="Verdana" panose="020B0604030504040204" pitchFamily="34" charset="0"/>
                <a:cs typeface="Verdana" panose="020B0604030504040204" pitchFamily="34" charset="0"/>
              </a:rPr>
              <a:t> bisexual</a:t>
            </a:r>
            <a:endParaRPr lang="es-CL"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12 CuadroTexto"/>
          <p:cNvSpPr txBox="1"/>
          <p:nvPr/>
        </p:nvSpPr>
        <p:spPr>
          <a:xfrm>
            <a:off x="1045053" y="1174543"/>
            <a:ext cx="1593706"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hogares)</a:t>
            </a:r>
            <a:endParaRPr lang="es-CL" sz="1000" dirty="0">
              <a:latin typeface="Verdana" pitchFamily="34" charset="0"/>
              <a:ea typeface="Verdana" pitchFamily="34" charset="0"/>
              <a:cs typeface="Verdana" pitchFamily="34" charset="0"/>
            </a:endParaRPr>
          </a:p>
        </p:txBody>
      </p:sp>
      <p:sp>
        <p:nvSpPr>
          <p:cNvPr id="15" name="14 CuadroTexto"/>
          <p:cNvSpPr txBox="1"/>
          <p:nvPr/>
        </p:nvSpPr>
        <p:spPr>
          <a:xfrm>
            <a:off x="1140878" y="4347782"/>
            <a:ext cx="7783407" cy="33855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Nota: La pregunta de discriminación es respondida por un integrante del hogar de 18 y más años. No necesariamente corresponde a la declaración del jefe/a de hogar.</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5540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solidFill>
                <a:prstClr val="black"/>
              </a:solidFill>
            </a:endParaRPr>
          </a:p>
        </p:txBody>
      </p:sp>
      <p:sp>
        <p:nvSpPr>
          <p:cNvPr id="5" name="Rectangle 1"/>
          <p:cNvSpPr>
            <a:spLocks noChangeArrowheads="1"/>
          </p:cNvSpPr>
          <p:nvPr/>
        </p:nvSpPr>
        <p:spPr bwMode="auto">
          <a:xfrm>
            <a:off x="1007322" y="22938"/>
            <a:ext cx="813667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defTabSz="914400" fontAlgn="base">
              <a:spcBef>
                <a:spcPct val="0"/>
              </a:spcBef>
              <a:spcAft>
                <a:spcPct val="0"/>
              </a:spcAft>
            </a:pPr>
            <a:r>
              <a:rPr lang="es-CL" sz="1600" b="1" dirty="0">
                <a:solidFill>
                  <a:srgbClr val="4F81BD"/>
                </a:solidFill>
                <a:latin typeface="Verdana"/>
                <a:ea typeface="Calibri" pitchFamily="34" charset="0"/>
                <a:cs typeface="Verdana"/>
              </a:rPr>
              <a:t>Motivos más frecuentemente mencionados de discriminación* por </a:t>
            </a:r>
            <a:r>
              <a:rPr lang="es-CL" sz="1600" b="1" dirty="0" smtClean="0">
                <a:solidFill>
                  <a:srgbClr val="4F81BD"/>
                </a:solidFill>
                <a:latin typeface="Verdana"/>
                <a:ea typeface="Calibri" pitchFamily="34" charset="0"/>
                <a:cs typeface="Verdana"/>
              </a:rPr>
              <a:t>orientación sexual del jefe/a de hogar (2015)</a:t>
            </a:r>
            <a:endParaRPr lang="es-CL" sz="1200" dirty="0" smtClean="0">
              <a:solidFill>
                <a:srgbClr val="4F81BD"/>
              </a:solidFill>
              <a:latin typeface="Verdana"/>
              <a:ea typeface="Calibri" pitchFamily="34" charset="0"/>
              <a:cs typeface="Verdana"/>
            </a:endParaRPr>
          </a:p>
          <a:p>
            <a:pPr algn="r" defTabSz="914400" fontAlgn="base">
              <a:spcBef>
                <a:spcPct val="0"/>
              </a:spcBef>
              <a:spcAft>
                <a:spcPct val="0"/>
              </a:spcAft>
            </a:pPr>
            <a:endParaRPr lang="es-CL" sz="1600" b="1" dirty="0">
              <a:solidFill>
                <a:srgbClr val="1F497D">
                  <a:lumMod val="60000"/>
                  <a:lumOff val="40000"/>
                </a:srgbClr>
              </a:solidFill>
              <a:latin typeface="Verdana"/>
              <a:ea typeface="Calibri" pitchFamily="34" charset="0"/>
              <a:cs typeface="Verdana"/>
            </a:endParaRPr>
          </a:p>
        </p:txBody>
      </p:sp>
      <p:sp>
        <p:nvSpPr>
          <p:cNvPr id="8"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solidFill>
                  <a:prstClr val="black"/>
                </a:solidFill>
                <a:latin typeface="Verdana" pitchFamily="34" charset="0"/>
                <a:ea typeface="Verdana" pitchFamily="34" charset="0"/>
                <a:cs typeface="Verdana" pitchFamily="34" charset="0"/>
              </a:rPr>
              <a:t>Fuente: Ministerio de Desarrollo Social, Encuesta Casen 2015.</a:t>
            </a:r>
          </a:p>
          <a:p>
            <a:pPr algn="r"/>
            <a:r>
              <a:rPr lang="es-CL" sz="800" b="1" dirty="0" smtClean="0">
                <a:solidFill>
                  <a:prstClr val="black"/>
                </a:solidFill>
                <a:latin typeface="Verdana" pitchFamily="34" charset="0"/>
                <a:ea typeface="Verdana" pitchFamily="34" charset="0"/>
                <a:cs typeface="Verdana" pitchFamily="34" charset="0"/>
              </a:rPr>
              <a:t>.</a:t>
            </a:r>
            <a:endParaRPr lang="es-CL" sz="800" b="1" dirty="0">
              <a:solidFill>
                <a:prstClr val="black"/>
              </a:solidFill>
              <a:latin typeface="Verdana" pitchFamily="34" charset="0"/>
              <a:ea typeface="Verdana" pitchFamily="34" charset="0"/>
              <a:cs typeface="Verdana" pitchFamily="34" charset="0"/>
            </a:endParaRPr>
          </a:p>
        </p:txBody>
      </p:sp>
      <p:sp>
        <p:nvSpPr>
          <p:cNvPr id="6" name="5 CuadroTexto"/>
          <p:cNvSpPr txBox="1"/>
          <p:nvPr/>
        </p:nvSpPr>
        <p:spPr>
          <a:xfrm>
            <a:off x="1074036" y="4628830"/>
            <a:ext cx="7616810" cy="21544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 La encuesta Casen pregunta por 18 motivos por los cuales una persona puedo haber sido discriminado o haber tenido un trato injusto. </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sp>
        <p:nvSpPr>
          <p:cNvPr id="10" name="9 CuadroTexto"/>
          <p:cNvSpPr txBox="1"/>
          <p:nvPr/>
        </p:nvSpPr>
        <p:spPr>
          <a:xfrm>
            <a:off x="1045053" y="945424"/>
            <a:ext cx="1593706"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hogares)</a:t>
            </a:r>
            <a:endParaRPr lang="es-CL" sz="1000" dirty="0">
              <a:latin typeface="Verdana" pitchFamily="34" charset="0"/>
              <a:ea typeface="Verdana" pitchFamily="34" charset="0"/>
              <a:cs typeface="Verdana" pitchFamily="34" charset="0"/>
            </a:endParaRPr>
          </a:p>
        </p:txBody>
      </p:sp>
      <p:sp>
        <p:nvSpPr>
          <p:cNvPr id="9" name="8 CuadroTexto"/>
          <p:cNvSpPr txBox="1"/>
          <p:nvPr/>
        </p:nvSpPr>
        <p:spPr>
          <a:xfrm>
            <a:off x="1140878" y="4258563"/>
            <a:ext cx="7783407" cy="338554"/>
          </a:xfrm>
          <a:prstGeom prst="rect">
            <a:avLst/>
          </a:prstGeom>
          <a:noFill/>
        </p:spPr>
        <p:txBody>
          <a:bodyPr wrap="square" rtlCol="0">
            <a:spAutoFit/>
          </a:bodyPr>
          <a:lstStyle/>
          <a:p>
            <a:r>
              <a:rPr lang="es-CL" sz="800" dirty="0" smtClean="0">
                <a:latin typeface="Verdana" panose="020B0604030504040204" pitchFamily="34" charset="0"/>
                <a:ea typeface="Verdana" panose="020B0604030504040204" pitchFamily="34" charset="0"/>
                <a:cs typeface="Verdana" panose="020B0604030504040204" pitchFamily="34" charset="0"/>
              </a:rPr>
              <a:t>Nota: La pregunta de discriminación es respondida por un integrante del hogar de 18 y más años. No necesariamente corresponde a la declaración del jefe/a de hogar.</a:t>
            </a:r>
            <a:endParaRPr lang="es-CL" sz="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923136118"/>
              </p:ext>
            </p:extLst>
          </p:nvPr>
        </p:nvGraphicFramePr>
        <p:xfrm>
          <a:off x="1323413" y="1804369"/>
          <a:ext cx="7366001" cy="1762125"/>
        </p:xfrm>
        <a:graphic>
          <a:graphicData uri="http://schemas.openxmlformats.org/drawingml/2006/table">
            <a:tbl>
              <a:tblPr/>
              <a:tblGrid>
                <a:gridCol w="2881658"/>
                <a:gridCol w="761672"/>
                <a:gridCol w="2960999"/>
                <a:gridCol w="761672"/>
              </a:tblGrid>
              <a:tr h="809625">
                <a:tc>
                  <a:txBody>
                    <a:bodyPr/>
                    <a:lstStyle/>
                    <a:p>
                      <a:pPr algn="ctr" rtl="0" fontAlgn="ctr"/>
                      <a:r>
                        <a:rPr lang="es-CL" sz="1000" b="1" i="0" u="none" strike="noStrike" dirty="0">
                          <a:solidFill>
                            <a:srgbClr val="FFFFFF"/>
                          </a:solidFill>
                          <a:effectLst/>
                          <a:latin typeface="Verdana"/>
                        </a:rPr>
                        <a:t>Jefes de hogar heterosexual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dirty="0">
                          <a:solidFill>
                            <a:srgbClr val="FFFFFF"/>
                          </a:solidFill>
                          <a:effectLst/>
                          <a:latin typeface="Verdana"/>
                        </a:rPr>
                        <a:t>Jefes de hogar gay/lesbiana y bisexual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CL" sz="1000" b="1" i="0" u="none" strike="noStrike">
                          <a:solidFill>
                            <a:srgbClr val="FFFFFF"/>
                          </a:solidFill>
                          <a:effectLst/>
                          <a:latin typeface="Verdan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a:txBody>
                    <a:bodyPr/>
                    <a:lstStyle/>
                    <a:p>
                      <a:pPr algn="l" rtl="0" fontAlgn="ctr"/>
                      <a:r>
                        <a:rPr lang="es-CL" sz="1000" b="0" i="0" u="none" strike="noStrike">
                          <a:solidFill>
                            <a:srgbClr val="000000"/>
                          </a:solidFill>
                          <a:effectLst/>
                          <a:latin typeface="Verdana"/>
                        </a:rPr>
                        <a:t>Nivel socioeconómico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000" b="0" i="0" u="none" strike="noStrike" dirty="0">
                          <a:solidFill>
                            <a:srgbClr val="000000"/>
                          </a:solidFill>
                          <a:effectLst/>
                          <a:latin typeface="Verdana"/>
                        </a:rPr>
                        <a:t>Su orientación sexual o identidad de género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ctr"/>
                      <a:r>
                        <a:rPr lang="es-CL" sz="1000" b="0" i="0" u="none" strike="noStrike">
                          <a:solidFill>
                            <a:srgbClr val="000000"/>
                          </a:solidFill>
                          <a:effectLst/>
                          <a:latin typeface="Verdana"/>
                        </a:rPr>
                        <a:t>Su apariencia física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000" b="0" i="0" u="none" strike="noStrike">
                          <a:solidFill>
                            <a:srgbClr val="000000"/>
                          </a:solidFill>
                          <a:effectLst/>
                          <a:latin typeface="Verdana"/>
                        </a:rPr>
                        <a:t>Su apariencia física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ctr"/>
                      <a:r>
                        <a:rPr lang="es-CL" sz="1000" b="0" i="0" u="none" strike="noStrike">
                          <a:solidFill>
                            <a:srgbClr val="000000"/>
                          </a:solidFill>
                          <a:effectLst/>
                          <a:latin typeface="Verdana"/>
                        </a:rPr>
                        <a:t>Su condición de salud o discapacidad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000" b="0" i="0" u="none" strike="noStrike">
                          <a:solidFill>
                            <a:srgbClr val="000000"/>
                          </a:solidFill>
                          <a:effectLst/>
                          <a:latin typeface="Verdana"/>
                        </a:rPr>
                        <a:t>Su edad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ctr"/>
                      <a:r>
                        <a:rPr lang="es-CL" sz="1000" b="0" i="0" u="none" strike="noStrike">
                          <a:solidFill>
                            <a:srgbClr val="000000"/>
                          </a:solidFill>
                          <a:effectLst/>
                          <a:latin typeface="Verdana"/>
                        </a:rPr>
                        <a:t>Su edad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000" b="0" i="0" u="none" strike="noStrike">
                          <a:solidFill>
                            <a:srgbClr val="000000"/>
                          </a:solidFill>
                          <a:effectLst/>
                          <a:latin typeface="Verdana"/>
                        </a:rPr>
                        <a:t>Su ropa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ctr"/>
                      <a:r>
                        <a:rPr lang="es-CL" sz="1000" b="0" i="0" u="none" strike="noStrike">
                          <a:solidFill>
                            <a:srgbClr val="000000"/>
                          </a:solidFill>
                          <a:effectLst/>
                          <a:latin typeface="Verdana"/>
                        </a:rPr>
                        <a:t>Ser mujer/hombre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a:solidFill>
                            <a:srgbClr val="000000"/>
                          </a:solidFill>
                          <a:effectLst/>
                          <a:latin typeface="Verdana"/>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000" b="0" i="0" u="none" strike="noStrike">
                          <a:solidFill>
                            <a:srgbClr val="000000"/>
                          </a:solidFill>
                          <a:effectLst/>
                          <a:latin typeface="Verdana"/>
                        </a:rPr>
                        <a:t>El establecimiento donde estudió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000" b="0" i="0" u="none" strike="noStrike" dirty="0">
                          <a:solidFill>
                            <a:srgbClr val="000000"/>
                          </a:solidFill>
                          <a:effectLst/>
                          <a:latin typeface="Verdana"/>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1752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250561" y="779973"/>
            <a:ext cx="7626311" cy="4144724"/>
          </a:xfrm>
          <a:prstGeom prst="rect">
            <a:avLst/>
          </a:prstGeom>
        </p:spPr>
        <p:txBody>
          <a:bodyPr wrap="square">
            <a:spAutoFit/>
          </a:bodyPr>
          <a:lstStyle/>
          <a:p>
            <a:pPr marL="457200" indent="-457200">
              <a:spcBef>
                <a:spcPts val="1000"/>
              </a:spcBef>
              <a:spcAft>
                <a:spcPts val="1000"/>
              </a:spcAft>
              <a:buAutoNum type="arabicPeriod" startAt="5"/>
            </a:pPr>
            <a:r>
              <a:rPr lang="es-CL" sz="2000" b="1" dirty="0" smtClean="0">
                <a:solidFill>
                  <a:schemeClr val="accent1"/>
                </a:solidFill>
                <a:latin typeface="Verdana"/>
                <a:cs typeface="Verdana"/>
              </a:rPr>
              <a:t>Anexo</a:t>
            </a:r>
          </a:p>
          <a:p>
            <a:pPr marL="914400" lvl="1" indent="-457200">
              <a:spcBef>
                <a:spcPts val="1000"/>
              </a:spcBef>
              <a:spcAft>
                <a:spcPts val="1000"/>
              </a:spcAft>
              <a:buFont typeface="Arial" panose="020B0604020202020204" pitchFamily="34" charset="0"/>
              <a:buChar char="•"/>
            </a:pPr>
            <a:r>
              <a:rPr lang="es-CL" sz="2000" dirty="0" smtClean="0">
                <a:solidFill>
                  <a:schemeClr val="accent1"/>
                </a:solidFill>
                <a:latin typeface="Verdana"/>
                <a:cs typeface="Verdana"/>
              </a:rPr>
              <a:t>Glosario</a:t>
            </a:r>
          </a:p>
          <a:p>
            <a:pPr marL="914400" lvl="1" indent="-457200">
              <a:spcBef>
                <a:spcPts val="1000"/>
              </a:spcBef>
              <a:spcAft>
                <a:spcPts val="1000"/>
              </a:spcAft>
              <a:buFont typeface="Arial" panose="020B0604020202020204" pitchFamily="34" charset="0"/>
              <a:buChar char="•"/>
            </a:pPr>
            <a:r>
              <a:rPr lang="es-CL" sz="2000" dirty="0" smtClean="0">
                <a:solidFill>
                  <a:schemeClr val="accent1"/>
                </a:solidFill>
                <a:latin typeface="Verdana"/>
                <a:cs typeface="Verdana"/>
              </a:rPr>
              <a:t>Antecedentes del diseño de factor de expansión</a:t>
            </a:r>
          </a:p>
          <a:p>
            <a:pPr marL="914400" lvl="1" indent="-457200">
              <a:spcBef>
                <a:spcPts val="1000"/>
              </a:spcBef>
              <a:spcAft>
                <a:spcPts val="1000"/>
              </a:spcAft>
              <a:buFont typeface="Arial" panose="020B0604020202020204" pitchFamily="34" charset="0"/>
              <a:buChar char="•"/>
            </a:pPr>
            <a:r>
              <a:rPr lang="es-CL" sz="2000" dirty="0">
                <a:solidFill>
                  <a:schemeClr val="accent1"/>
                </a:solidFill>
                <a:latin typeface="Verdana"/>
                <a:cs typeface="Verdana"/>
              </a:rPr>
              <a:t>Estimaciones sobre orientación sexual derivadas de preguntas similares incluidas en encuestas </a:t>
            </a:r>
            <a:r>
              <a:rPr lang="es-CL" sz="2000" dirty="0" smtClean="0">
                <a:solidFill>
                  <a:schemeClr val="accent1"/>
                </a:solidFill>
                <a:latin typeface="Verdana"/>
                <a:cs typeface="Verdana"/>
              </a:rPr>
              <a:t>realizadas </a:t>
            </a:r>
            <a:r>
              <a:rPr lang="es-CL" sz="2000" dirty="0">
                <a:solidFill>
                  <a:schemeClr val="accent1"/>
                </a:solidFill>
                <a:latin typeface="Verdana"/>
                <a:cs typeface="Verdana"/>
              </a:rPr>
              <a:t>en otros países y en Chile</a:t>
            </a:r>
          </a:p>
          <a:p>
            <a:pPr marL="914400" lvl="1" indent="-457200">
              <a:spcBef>
                <a:spcPts val="1000"/>
              </a:spcBef>
              <a:spcAft>
                <a:spcPts val="1000"/>
              </a:spcAft>
              <a:buFont typeface="Arial" panose="020B0604020202020204" pitchFamily="34" charset="0"/>
              <a:buChar char="•"/>
            </a:pPr>
            <a:r>
              <a:rPr lang="es-CL" sz="2000" dirty="0" smtClean="0">
                <a:solidFill>
                  <a:schemeClr val="accent1"/>
                </a:solidFill>
                <a:latin typeface="Verdana"/>
                <a:cs typeface="Verdana"/>
              </a:rPr>
              <a:t>Número de casos </a:t>
            </a:r>
            <a:r>
              <a:rPr lang="es-CL" sz="2000" dirty="0" err="1" smtClean="0">
                <a:solidFill>
                  <a:schemeClr val="accent1"/>
                </a:solidFill>
                <a:latin typeface="Verdana"/>
                <a:cs typeface="Verdana"/>
              </a:rPr>
              <a:t>muestrales</a:t>
            </a:r>
            <a:r>
              <a:rPr lang="es-CL" sz="2000" dirty="0" smtClean="0">
                <a:solidFill>
                  <a:schemeClr val="accent1"/>
                </a:solidFill>
                <a:latin typeface="Verdana"/>
                <a:cs typeface="Verdana"/>
              </a:rPr>
              <a:t> utilizados en la estimación</a:t>
            </a:r>
          </a:p>
          <a:p>
            <a:pPr marL="914400" lvl="1" indent="-457200">
              <a:spcBef>
                <a:spcPts val="1000"/>
              </a:spcBef>
              <a:spcAft>
                <a:spcPts val="1000"/>
              </a:spcAft>
              <a:buFont typeface="Arial" panose="020B0604020202020204" pitchFamily="34" charset="0"/>
              <a:buChar char="•"/>
            </a:pPr>
            <a:r>
              <a:rPr lang="es-CL" sz="2000" dirty="0" smtClean="0">
                <a:solidFill>
                  <a:schemeClr val="accent1"/>
                </a:solidFill>
                <a:latin typeface="Verdana"/>
                <a:cs typeface="Verdana"/>
              </a:rPr>
              <a:t>Ficha técnica</a:t>
            </a:r>
            <a:endParaRPr lang="es-CL" sz="2000" b="1" dirty="0">
              <a:solidFill>
                <a:schemeClr val="accent1"/>
              </a:solidFill>
              <a:latin typeface="Verdana"/>
              <a:cs typeface="Verdana"/>
            </a:endParaRPr>
          </a:p>
        </p:txBody>
      </p:sp>
      <p:sp>
        <p:nvSpPr>
          <p:cNvPr id="4" name="Rectangle 1"/>
          <p:cNvSpPr>
            <a:spLocks noChangeArrowheads="1"/>
          </p:cNvSpPr>
          <p:nvPr/>
        </p:nvSpPr>
        <p:spPr bwMode="auto">
          <a:xfrm>
            <a:off x="1076604" y="98904"/>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DIVERSIDAD SEXUAL</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41088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250561" y="895884"/>
            <a:ext cx="7626311" cy="1959511"/>
          </a:xfrm>
          <a:prstGeom prst="rect">
            <a:avLst/>
          </a:prstGeom>
        </p:spPr>
        <p:txBody>
          <a:bodyPr wrap="square">
            <a:spAutoFit/>
          </a:bodyPr>
          <a:lstStyle/>
          <a:p>
            <a:pPr marL="457200" indent="-457200" algn="just">
              <a:spcBef>
                <a:spcPts val="1000"/>
              </a:spcBef>
              <a:spcAft>
                <a:spcPts val="1000"/>
              </a:spcAft>
              <a:buAutoNum type="arabicPeriod"/>
            </a:pPr>
            <a:r>
              <a:rPr lang="es-CL" sz="2400" b="1" dirty="0" smtClean="0">
                <a:solidFill>
                  <a:schemeClr val="accent1"/>
                </a:solidFill>
                <a:latin typeface="Verdana"/>
                <a:cs typeface="Verdana"/>
              </a:rPr>
              <a:t>Antecedentes</a:t>
            </a:r>
            <a:endParaRPr lang="es-CL" sz="2400" b="1" dirty="0">
              <a:solidFill>
                <a:schemeClr val="accent1"/>
              </a:solidFill>
              <a:latin typeface="Verdana"/>
              <a:cs typeface="Verdana"/>
            </a:endParaRPr>
          </a:p>
          <a:p>
            <a:pPr marL="800100" lvl="1" indent="-342900" algn="just">
              <a:spcBef>
                <a:spcPts val="1000"/>
              </a:spcBef>
              <a:spcAft>
                <a:spcPts val="1000"/>
              </a:spcAft>
              <a:buFont typeface="Arial" panose="020B0604020202020204" pitchFamily="34" charset="0"/>
              <a:buChar char="•"/>
            </a:pPr>
            <a:r>
              <a:rPr lang="es-CL" sz="2000" dirty="0" smtClean="0">
                <a:solidFill>
                  <a:schemeClr val="accent1"/>
                </a:solidFill>
                <a:latin typeface="Verdana"/>
                <a:cs typeface="Verdana"/>
              </a:rPr>
              <a:t>Preguntas sobre orientación sexual e identidad de género incluidas en la Encuesta Casen 2015</a:t>
            </a:r>
          </a:p>
          <a:p>
            <a:pPr algn="just">
              <a:spcBef>
                <a:spcPts val="1000"/>
              </a:spcBef>
              <a:spcAft>
                <a:spcPts val="1000"/>
              </a:spcAft>
            </a:pPr>
            <a:endParaRPr lang="es-CL" sz="2400" b="1" dirty="0">
              <a:solidFill>
                <a:schemeClr val="accent1"/>
              </a:solidFill>
              <a:latin typeface="Verdana"/>
              <a:cs typeface="Verdana"/>
            </a:endParaRPr>
          </a:p>
        </p:txBody>
      </p:sp>
      <p:sp>
        <p:nvSpPr>
          <p:cNvPr id="4" name="Rectangle 1"/>
          <p:cNvSpPr>
            <a:spLocks noChangeArrowheads="1"/>
          </p:cNvSpPr>
          <p:nvPr/>
        </p:nvSpPr>
        <p:spPr bwMode="auto">
          <a:xfrm>
            <a:off x="1076604" y="98904"/>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DIVERSIDAD SEXUAL</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334388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5754" y="1017271"/>
            <a:ext cx="7569062" cy="3779243"/>
          </a:xfrm>
        </p:spPr>
        <p:txBody>
          <a:bodyPr>
            <a:normAutofit/>
          </a:bodyPr>
          <a:lstStyle/>
          <a:p>
            <a:pPr algn="just"/>
            <a:r>
              <a:rPr lang="es-CL" sz="1600" b="1" u="sng" dirty="0" smtClean="0">
                <a:latin typeface="Arial" pitchFamily="34" charset="0"/>
                <a:cs typeface="Arial" pitchFamily="34" charset="0"/>
              </a:rPr>
              <a:t>Orientación sexual:</a:t>
            </a:r>
            <a:r>
              <a:rPr lang="es-CL" sz="1600" dirty="0" smtClean="0">
                <a:latin typeface="Arial" pitchFamily="34" charset="0"/>
                <a:cs typeface="Arial" pitchFamily="34" charset="0"/>
              </a:rPr>
              <a:t> Capacidad de cada persona de sentir una profunda atracción emocional, afectiva, y sexual por personas de un sexo diferente al suyo, o de su mismo sexo, o de más de un sexo, así como la capacidad de mantener relaciones íntimas y sexuales con estas personas. La orientación sexual es independiente del sexo biológico o de la identidad de género.</a:t>
            </a:r>
            <a:endParaRPr lang="es-CL" sz="1600" dirty="0">
              <a:latin typeface="Arial" pitchFamily="34" charset="0"/>
              <a:cs typeface="Arial" pitchFamily="34" charset="0"/>
            </a:endParaRPr>
          </a:p>
          <a:p>
            <a:pPr algn="just"/>
            <a:r>
              <a:rPr lang="es-CL" sz="1600" b="1" u="sng" dirty="0" smtClean="0">
                <a:latin typeface="Arial" pitchFamily="34" charset="0"/>
                <a:cs typeface="Arial" pitchFamily="34" charset="0"/>
              </a:rPr>
              <a:t>Heterosexual:</a:t>
            </a:r>
            <a:r>
              <a:rPr lang="es-CL" sz="1600" dirty="0" smtClean="0">
                <a:latin typeface="Arial" pitchFamily="34" charset="0"/>
                <a:cs typeface="Arial" pitchFamily="34" charset="0"/>
              </a:rPr>
              <a:t> Hace referencia a la capacidad de una persona de sentir una atracción emocional, afectiva y sexual por personas de un sexo diferente al suyo.</a:t>
            </a:r>
          </a:p>
          <a:p>
            <a:pPr algn="just"/>
            <a:r>
              <a:rPr lang="es-CL" sz="1600" b="1" u="sng" dirty="0">
                <a:latin typeface="Arial" pitchFamily="34" charset="0"/>
                <a:cs typeface="Arial" pitchFamily="34" charset="0"/>
              </a:rPr>
              <a:t>Gay/Lesbiana</a:t>
            </a:r>
            <a:r>
              <a:rPr lang="es-CL" sz="1600" b="1" u="sng" dirty="0" smtClean="0">
                <a:latin typeface="Arial" pitchFamily="34" charset="0"/>
                <a:cs typeface="Arial" pitchFamily="34" charset="0"/>
              </a:rPr>
              <a:t>:</a:t>
            </a:r>
            <a:r>
              <a:rPr lang="es-CL" sz="1600" b="1" dirty="0" smtClean="0">
                <a:latin typeface="Arial" pitchFamily="34" charset="0"/>
                <a:cs typeface="Arial" pitchFamily="34" charset="0"/>
              </a:rPr>
              <a:t> </a:t>
            </a:r>
            <a:r>
              <a:rPr lang="es-CL" sz="1600" dirty="0">
                <a:latin typeface="Arial" pitchFamily="34" charset="0"/>
                <a:cs typeface="Arial" pitchFamily="34" charset="0"/>
              </a:rPr>
              <a:t>Hace referencia a la capacidad de una persona de sentir una atracción emocional, afectiva y sexual por personas </a:t>
            </a:r>
            <a:r>
              <a:rPr lang="es-CL" sz="1600" dirty="0" smtClean="0">
                <a:latin typeface="Arial" pitchFamily="34" charset="0"/>
                <a:cs typeface="Arial" pitchFamily="34" charset="0"/>
              </a:rPr>
              <a:t>del mismo sexo.</a:t>
            </a:r>
          </a:p>
          <a:p>
            <a:pPr algn="just"/>
            <a:r>
              <a:rPr lang="es-CL" sz="1600" b="1" u="sng" dirty="0" smtClean="0">
                <a:latin typeface="Arial" pitchFamily="34" charset="0"/>
                <a:cs typeface="Arial" pitchFamily="34" charset="0"/>
              </a:rPr>
              <a:t>Bisexual:</a:t>
            </a:r>
            <a:r>
              <a:rPr lang="es-CL" sz="1600" b="1" dirty="0" smtClean="0">
                <a:latin typeface="Arial" pitchFamily="34" charset="0"/>
                <a:cs typeface="Arial" pitchFamily="34" charset="0"/>
              </a:rPr>
              <a:t> </a:t>
            </a:r>
            <a:r>
              <a:rPr lang="es-CL" sz="1600" dirty="0">
                <a:latin typeface="Arial" pitchFamily="34" charset="0"/>
                <a:cs typeface="Arial" pitchFamily="34" charset="0"/>
              </a:rPr>
              <a:t>Hace referencia a la capacidad de una persona de sentir una atracción emocional, afectiva y sexual por personas </a:t>
            </a:r>
            <a:r>
              <a:rPr lang="es-CL" sz="1600" dirty="0" smtClean="0">
                <a:latin typeface="Arial" pitchFamily="34" charset="0"/>
                <a:cs typeface="Arial" pitchFamily="34" charset="0"/>
              </a:rPr>
              <a:t>de un sexo diferente al suyo, y de su mismo sexo.</a:t>
            </a:r>
            <a:endParaRPr lang="es-CL" sz="1600" b="1" u="sng" dirty="0">
              <a:latin typeface="Arial" pitchFamily="34" charset="0"/>
              <a:cs typeface="Arial" pitchFamily="34" charset="0"/>
            </a:endParaRPr>
          </a:p>
          <a:p>
            <a:pPr algn="just"/>
            <a:endParaRPr lang="es-CL" sz="1600" dirty="0">
              <a:latin typeface="Arial" pitchFamily="34" charset="0"/>
              <a:cs typeface="Arial" pitchFamily="34" charset="0"/>
            </a:endParaRPr>
          </a:p>
          <a:p>
            <a:pPr algn="just">
              <a:buNone/>
            </a:pPr>
            <a:endParaRPr lang="es-CL" sz="1600" dirty="0" smtClean="0">
              <a:latin typeface="Arial" pitchFamily="34" charset="0"/>
              <a:cs typeface="Arial" pitchFamily="34" charset="0"/>
            </a:endParaRPr>
          </a:p>
          <a:p>
            <a:pPr algn="just"/>
            <a:endParaRPr lang="es-CL" sz="1600" dirty="0">
              <a:latin typeface="Arial" pitchFamily="34" charset="0"/>
              <a:cs typeface="Arial" pitchFamily="34" charset="0"/>
            </a:endParaRPr>
          </a:p>
        </p:txBody>
      </p:sp>
      <p:sp>
        <p:nvSpPr>
          <p:cNvPr id="6" name="Rectangle 1"/>
          <p:cNvSpPr>
            <a:spLocks noChangeArrowheads="1"/>
          </p:cNvSpPr>
          <p:nvPr/>
        </p:nvSpPr>
        <p:spPr bwMode="auto">
          <a:xfrm>
            <a:off x="831274" y="156066"/>
            <a:ext cx="813667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GLOSARIO</a:t>
            </a:r>
            <a:endParaRPr lang="es-CL" sz="1600" b="1" dirty="0">
              <a:solidFill>
                <a:schemeClr val="tx2">
                  <a:lumMod val="60000"/>
                  <a:lumOff val="40000"/>
                </a:schemeClr>
              </a:solidFill>
              <a:latin typeface="Verdana"/>
              <a:ea typeface="Calibri" pitchFamily="34" charset="0"/>
              <a:cs typeface="Verdana"/>
            </a:endParaRPr>
          </a:p>
        </p:txBody>
      </p:sp>
    </p:spTree>
    <p:extLst>
      <p:ext uri="{BB962C8B-B14F-4D97-AF65-F5344CB8AC3E}">
        <p14:creationId xmlns:p14="http://schemas.microsoft.com/office/powerpoint/2010/main" val="3328807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5754" y="1017271"/>
            <a:ext cx="7569062" cy="3779243"/>
          </a:xfrm>
        </p:spPr>
        <p:txBody>
          <a:bodyPr>
            <a:normAutofit fontScale="85000" lnSpcReduction="10000"/>
          </a:bodyPr>
          <a:lstStyle/>
          <a:p>
            <a:pPr algn="just"/>
            <a:r>
              <a:rPr lang="es-CL" sz="1600" b="1" u="sng" dirty="0" smtClean="0">
                <a:latin typeface="Arial" pitchFamily="34" charset="0"/>
                <a:cs typeface="Arial" pitchFamily="34" charset="0"/>
              </a:rPr>
              <a:t>Identidad de género:</a:t>
            </a:r>
            <a:r>
              <a:rPr lang="es-CL" sz="1600" dirty="0" smtClean="0">
                <a:latin typeface="Arial" pitchFamily="34" charset="0"/>
                <a:cs typeface="Arial" pitchFamily="34" charset="0"/>
              </a:rPr>
              <a:t> Es la vivencia interna e individual del género tal como cada persona la siente profundamente, la cual podría corresponder o no con el sexo asignado al momento del nacimiento, incluyendo la vivencia personal del cuerpo que podría involucrar la modificación de la apariencia o la función corporal a través de medios médicos, quirúrgicos o de otra índole, siempre que la misma sea libremente escogida y otra expresiones de género, incluyendo la vestimenta, el modo de hablar y los modales.</a:t>
            </a:r>
          </a:p>
          <a:p>
            <a:pPr marL="0" indent="0" algn="just">
              <a:buNone/>
            </a:pPr>
            <a:endParaRPr lang="es-CL" sz="1600" dirty="0" smtClean="0">
              <a:latin typeface="Arial" pitchFamily="34" charset="0"/>
              <a:cs typeface="Arial" pitchFamily="34" charset="0"/>
            </a:endParaRPr>
          </a:p>
          <a:p>
            <a:pPr algn="just"/>
            <a:r>
              <a:rPr lang="es-CL" sz="1600" b="1" u="sng" dirty="0" smtClean="0">
                <a:latin typeface="Arial" pitchFamily="34" charset="0"/>
                <a:cs typeface="Arial" pitchFamily="34" charset="0"/>
              </a:rPr>
              <a:t>Discriminación:</a:t>
            </a:r>
            <a:r>
              <a:rPr lang="es-CL" sz="1600" b="1" dirty="0" smtClean="0">
                <a:latin typeface="Arial" pitchFamily="34" charset="0"/>
                <a:cs typeface="Arial" pitchFamily="34" charset="0"/>
              </a:rPr>
              <a:t> </a:t>
            </a:r>
            <a:r>
              <a:rPr lang="es-CL" sz="1600" dirty="0" smtClean="0">
                <a:latin typeface="Arial" pitchFamily="34" charset="0"/>
                <a:cs typeface="Arial" pitchFamily="34" charset="0"/>
              </a:rPr>
              <a:t>Se entenderá por discriminación toda distinción, exclusión, segregación o restricción arbitraria, y cuyo fin o efecto sea la privación, perturbación o amenaza en el goce o ejercicio de los derechos establecidos en el ordenamiento jurídico. </a:t>
            </a:r>
          </a:p>
          <a:p>
            <a:pPr marL="0" indent="0" algn="just">
              <a:buNone/>
            </a:pPr>
            <a:endParaRPr lang="es-CL" sz="1600" dirty="0" smtClean="0">
              <a:latin typeface="Arial" pitchFamily="34" charset="0"/>
              <a:cs typeface="Arial" pitchFamily="34" charset="0"/>
            </a:endParaRPr>
          </a:p>
          <a:p>
            <a:pPr marL="0" indent="0" algn="just">
              <a:buNone/>
            </a:pPr>
            <a:r>
              <a:rPr lang="es-CL" sz="1600" dirty="0" smtClean="0">
                <a:latin typeface="Arial" pitchFamily="34" charset="0"/>
                <a:cs typeface="Arial" pitchFamily="34" charset="0"/>
              </a:rPr>
              <a:t>La encuesta Casen recoge información de discriminación o trato injusto respecto de: su nivel socioeconómico, ser mujer/hombre, estado civil, su ropa, su color de piel, ser extranjero, su edad, su orientación sexual o identidad de género, tener tatuajes, piercing, perforaciones o expansiones, su apariencia física, sus creencias o religión, su ideología u opinión política, participar en sindicatos u organizaciones gremiales, el lugar donde vive, el establecimiento donde estudió, pertenecer a un pueblo indígena, su condición de salud o discapacidad.  </a:t>
            </a:r>
            <a:endParaRPr lang="es-CL" sz="1600" b="1" dirty="0" smtClean="0">
              <a:latin typeface="Arial" pitchFamily="34" charset="0"/>
              <a:cs typeface="Arial" pitchFamily="34" charset="0"/>
            </a:endParaRPr>
          </a:p>
          <a:p>
            <a:pPr marL="0" indent="0" algn="just">
              <a:buNone/>
            </a:pPr>
            <a:r>
              <a:rPr lang="es-CL" sz="1600" dirty="0" smtClean="0">
                <a:latin typeface="Arial" pitchFamily="34" charset="0"/>
                <a:cs typeface="Arial" pitchFamily="34" charset="0"/>
              </a:rPr>
              <a:t>  </a:t>
            </a:r>
          </a:p>
          <a:p>
            <a:pPr marL="0" indent="0" algn="just">
              <a:buNone/>
            </a:pPr>
            <a:endParaRPr lang="es-CL" sz="1600" dirty="0">
              <a:latin typeface="Arial" pitchFamily="34" charset="0"/>
              <a:cs typeface="Arial" pitchFamily="34" charset="0"/>
            </a:endParaRPr>
          </a:p>
          <a:p>
            <a:pPr algn="just">
              <a:buNone/>
            </a:pPr>
            <a:endParaRPr lang="es-CL" sz="1600" dirty="0" smtClean="0">
              <a:latin typeface="Arial" pitchFamily="34" charset="0"/>
              <a:cs typeface="Arial" pitchFamily="34" charset="0"/>
            </a:endParaRPr>
          </a:p>
          <a:p>
            <a:pPr algn="just"/>
            <a:endParaRPr lang="es-CL" sz="1600" dirty="0">
              <a:latin typeface="Arial" pitchFamily="34" charset="0"/>
              <a:cs typeface="Arial" pitchFamily="34" charset="0"/>
            </a:endParaRPr>
          </a:p>
        </p:txBody>
      </p:sp>
      <p:sp>
        <p:nvSpPr>
          <p:cNvPr id="6" name="Rectangle 1"/>
          <p:cNvSpPr>
            <a:spLocks noChangeArrowheads="1"/>
          </p:cNvSpPr>
          <p:nvPr/>
        </p:nvSpPr>
        <p:spPr bwMode="auto">
          <a:xfrm>
            <a:off x="831274" y="156066"/>
            <a:ext cx="813667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GLOSARIO</a:t>
            </a:r>
            <a:endParaRPr lang="es-CL" sz="1600" b="1" dirty="0">
              <a:solidFill>
                <a:schemeClr val="tx2">
                  <a:lumMod val="60000"/>
                  <a:lumOff val="40000"/>
                </a:schemeClr>
              </a:solidFill>
              <a:latin typeface="Verdana"/>
              <a:ea typeface="Calibri" pitchFamily="34" charset="0"/>
              <a:cs typeface="Verdana"/>
            </a:endParaRPr>
          </a:p>
        </p:txBody>
      </p:sp>
    </p:spTree>
    <p:extLst>
      <p:ext uri="{BB962C8B-B14F-4D97-AF65-F5344CB8AC3E}">
        <p14:creationId xmlns:p14="http://schemas.microsoft.com/office/powerpoint/2010/main" val="1472106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5754" y="494620"/>
            <a:ext cx="7569062" cy="3779243"/>
          </a:xfrm>
        </p:spPr>
        <p:txBody>
          <a:bodyPr>
            <a:normAutofit/>
          </a:bodyPr>
          <a:lstStyle/>
          <a:p>
            <a:pPr marL="0" lvl="0" indent="0" algn="just" defTabSz="914400">
              <a:buNone/>
            </a:pPr>
            <a:r>
              <a:rPr lang="es-CL" sz="1600" dirty="0">
                <a:latin typeface="Arial" panose="020B0604020202020204" pitchFamily="34" charset="0"/>
                <a:ea typeface="Verdana" pitchFamily="34" charset="0"/>
                <a:cs typeface="Arial" panose="020B0604020202020204" pitchFamily="34" charset="0"/>
              </a:rPr>
              <a:t>La pregunta de </a:t>
            </a:r>
            <a:r>
              <a:rPr lang="es-CL" sz="1600" b="1" dirty="0">
                <a:latin typeface="Arial" panose="020B0604020202020204" pitchFamily="34" charset="0"/>
                <a:ea typeface="Verdana" pitchFamily="34" charset="0"/>
                <a:cs typeface="Arial" panose="020B0604020202020204" pitchFamily="34" charset="0"/>
              </a:rPr>
              <a:t>orientación sexual e identidad de género </a:t>
            </a:r>
            <a:r>
              <a:rPr lang="es-CL" sz="1600" dirty="0">
                <a:latin typeface="Arial" panose="020B0604020202020204" pitchFamily="34" charset="0"/>
                <a:ea typeface="Verdana" pitchFamily="34" charset="0"/>
                <a:cs typeface="Arial" panose="020B0604020202020204" pitchFamily="34" charset="0"/>
              </a:rPr>
              <a:t>es decir, es consultada por el encuestador a cada persona </a:t>
            </a:r>
            <a:r>
              <a:rPr lang="es-CL" sz="1600" dirty="0">
                <a:latin typeface="Arial" panose="020B0604020202020204" pitchFamily="34" charset="0"/>
                <a:ea typeface="Verdana" pitchFamily="34" charset="0"/>
                <a:cs typeface="Arial" panose="020B0604020202020204" pitchFamily="34" charset="0"/>
              </a:rPr>
              <a:t>de 18 años y más </a:t>
            </a:r>
            <a:r>
              <a:rPr lang="es-CL" sz="1600" dirty="0">
                <a:latin typeface="Arial" panose="020B0604020202020204" pitchFamily="34" charset="0"/>
                <a:ea typeface="Verdana" pitchFamily="34" charset="0"/>
                <a:cs typeface="Arial" panose="020B0604020202020204" pitchFamily="34" charset="0"/>
              </a:rPr>
              <a:t>presente </a:t>
            </a:r>
            <a:r>
              <a:rPr lang="es-CL" sz="1600" dirty="0">
                <a:latin typeface="Arial" panose="020B0604020202020204" pitchFamily="34" charset="0"/>
                <a:ea typeface="Verdana" pitchFamily="34" charset="0"/>
                <a:cs typeface="Arial" panose="020B0604020202020204" pitchFamily="34" charset="0"/>
              </a:rPr>
              <a:t>al momento de realizarse la </a:t>
            </a:r>
            <a:r>
              <a:rPr lang="es-CL" sz="1600" dirty="0" smtClean="0">
                <a:latin typeface="Arial" panose="020B0604020202020204" pitchFamily="34" charset="0"/>
                <a:ea typeface="Verdana" pitchFamily="34" charset="0"/>
                <a:cs typeface="Arial" panose="020B0604020202020204" pitchFamily="34" charset="0"/>
              </a:rPr>
              <a:t>entrevista. </a:t>
            </a:r>
            <a:r>
              <a:rPr lang="es-CL" sz="1600" dirty="0">
                <a:latin typeface="Arial" panose="020B0604020202020204" pitchFamily="34" charset="0"/>
                <a:ea typeface="Verdana" pitchFamily="34" charset="0"/>
                <a:cs typeface="Arial" panose="020B0604020202020204" pitchFamily="34" charset="0"/>
              </a:rPr>
              <a:t>No </a:t>
            </a:r>
            <a:r>
              <a:rPr lang="es-CL" sz="1600" dirty="0">
                <a:latin typeface="Arial" panose="020B0604020202020204" pitchFamily="34" charset="0"/>
                <a:ea typeface="Verdana" pitchFamily="34" charset="0"/>
                <a:cs typeface="Arial" panose="020B0604020202020204" pitchFamily="34" charset="0"/>
              </a:rPr>
              <a:t>puede ser respondida por </a:t>
            </a:r>
            <a:r>
              <a:rPr lang="es-CL" sz="1600" dirty="0">
                <a:latin typeface="Arial" panose="020B0604020202020204" pitchFamily="34" charset="0"/>
                <a:ea typeface="Verdana" pitchFamily="34" charset="0"/>
                <a:cs typeface="Arial" panose="020B0604020202020204" pitchFamily="34" charset="0"/>
              </a:rPr>
              <a:t>terceros. Si </a:t>
            </a:r>
            <a:r>
              <a:rPr lang="es-CL" sz="1600" dirty="0">
                <a:latin typeface="Arial" panose="020B0604020202020204" pitchFamily="34" charset="0"/>
                <a:ea typeface="Verdana" pitchFamily="34" charset="0"/>
                <a:cs typeface="Arial" panose="020B0604020202020204" pitchFamily="34" charset="0"/>
              </a:rPr>
              <a:t>el miembro del hogar no está presente al momento </a:t>
            </a:r>
            <a:r>
              <a:rPr lang="es-CL" sz="1600" dirty="0">
                <a:latin typeface="Arial" panose="020B0604020202020204" pitchFamily="34" charset="0"/>
                <a:cs typeface="Arial" panose="020B0604020202020204" pitchFamily="34" charset="0"/>
              </a:rPr>
              <a:t>de la entrevista, simplemente se deja en blanco la respuesta a la </a:t>
            </a:r>
            <a:r>
              <a:rPr lang="es-CL" sz="1600" dirty="0" smtClean="0">
                <a:latin typeface="Arial" panose="020B0604020202020204" pitchFamily="34" charset="0"/>
                <a:cs typeface="Arial" panose="020B0604020202020204" pitchFamily="34" charset="0"/>
              </a:rPr>
              <a:t>pregunta. </a:t>
            </a:r>
            <a:endParaRPr lang="es-CL" sz="1600" dirty="0" smtClean="0">
              <a:latin typeface="Arial" panose="020B0604020202020204" pitchFamily="34" charset="0"/>
              <a:ea typeface="Verdana" pitchFamily="34" charset="0"/>
              <a:cs typeface="Arial" panose="020B0604020202020204" pitchFamily="34" charset="0"/>
            </a:endParaRPr>
          </a:p>
          <a:p>
            <a:pPr marL="0" lvl="0" indent="0" algn="just" defTabSz="914400">
              <a:buNone/>
            </a:pPr>
            <a:endParaRPr lang="es-CL" sz="1600" dirty="0" smtClean="0">
              <a:latin typeface="Arial" panose="020B0604020202020204" pitchFamily="34" charset="0"/>
              <a:ea typeface="Verdana" pitchFamily="34" charset="0"/>
              <a:cs typeface="Arial" panose="020B0604020202020204" pitchFamily="34" charset="0"/>
            </a:endParaRPr>
          </a:p>
          <a:p>
            <a:pPr marL="0" lvl="0" indent="0" algn="just" defTabSz="914400">
              <a:buNone/>
            </a:pPr>
            <a:r>
              <a:rPr lang="es-CL" sz="1600" dirty="0" smtClean="0">
                <a:latin typeface="Arial" panose="020B0604020202020204" pitchFamily="34" charset="0"/>
                <a:ea typeface="Verdana" pitchFamily="34" charset="0"/>
                <a:cs typeface="Arial" panose="020B0604020202020204" pitchFamily="34" charset="0"/>
              </a:rPr>
              <a:t>Dado que el </a:t>
            </a:r>
            <a:r>
              <a:rPr lang="es-CL" sz="1600" dirty="0">
                <a:latin typeface="Arial" panose="020B0604020202020204" pitchFamily="34" charset="0"/>
                <a:ea typeface="Verdana" pitchFamily="34" charset="0"/>
                <a:cs typeface="Arial" panose="020B0604020202020204" pitchFamily="34" charset="0"/>
              </a:rPr>
              <a:t>perfil </a:t>
            </a:r>
            <a:r>
              <a:rPr lang="es-CL" sz="1600" dirty="0" smtClean="0">
                <a:latin typeface="Arial" panose="020B0604020202020204" pitchFamily="34" charset="0"/>
                <a:ea typeface="Verdana" pitchFamily="34" charset="0"/>
                <a:cs typeface="Arial" panose="020B0604020202020204" pitchFamily="34" charset="0"/>
              </a:rPr>
              <a:t>de </a:t>
            </a:r>
            <a:r>
              <a:rPr lang="es-CL" sz="1600" dirty="0">
                <a:latin typeface="Arial" panose="020B0604020202020204" pitchFamily="34" charset="0"/>
                <a:ea typeface="Verdana" pitchFamily="34" charset="0"/>
                <a:cs typeface="Arial" panose="020B0604020202020204" pitchFamily="34" charset="0"/>
              </a:rPr>
              <a:t>respuestas de </a:t>
            </a:r>
            <a:r>
              <a:rPr lang="es-CL" sz="1600" dirty="0" smtClean="0">
                <a:latin typeface="Arial" panose="020B0604020202020204" pitchFamily="34" charset="0"/>
                <a:ea typeface="Verdana" pitchFamily="34" charset="0"/>
                <a:cs typeface="Arial" panose="020B0604020202020204" pitchFamily="34" charset="0"/>
              </a:rPr>
              <a:t>los presentes puede diferir de los ausentes, se crea un </a:t>
            </a:r>
            <a:r>
              <a:rPr lang="es-CL" sz="1600" b="1" dirty="0" smtClean="0">
                <a:latin typeface="Arial" panose="020B0604020202020204" pitchFamily="34" charset="0"/>
                <a:ea typeface="Verdana" pitchFamily="34" charset="0"/>
                <a:cs typeface="Arial" panose="020B0604020202020204" pitchFamily="34" charset="0"/>
              </a:rPr>
              <a:t>factor de expansión que busca corregir este sesgo</a:t>
            </a:r>
            <a:r>
              <a:rPr lang="es-CL" sz="1600" dirty="0" smtClean="0">
                <a:latin typeface="Arial" panose="020B0604020202020204" pitchFamily="34" charset="0"/>
                <a:ea typeface="Verdana" pitchFamily="34" charset="0"/>
                <a:cs typeface="Arial" panose="020B0604020202020204" pitchFamily="34" charset="0"/>
              </a:rPr>
              <a:t>.</a:t>
            </a:r>
            <a:endParaRPr lang="es-CL" sz="1600" b="1" dirty="0">
              <a:latin typeface="Arial" panose="020B0604020202020204" pitchFamily="34" charset="0"/>
              <a:ea typeface="Verdana" pitchFamily="34" charset="0"/>
              <a:cs typeface="Arial" panose="020B0604020202020204" pitchFamily="34" charset="0"/>
            </a:endParaRPr>
          </a:p>
          <a:p>
            <a:pPr marL="0" indent="0" algn="just">
              <a:buNone/>
            </a:pPr>
            <a:endParaRPr lang="es-CL" sz="1600" dirty="0" smtClean="0">
              <a:latin typeface="Arial" panose="020B0604020202020204" pitchFamily="34" charset="0"/>
              <a:ea typeface="Verdana" pitchFamily="34" charset="0"/>
              <a:cs typeface="Arial" panose="020B0604020202020204" pitchFamily="34" charset="0"/>
            </a:endParaRPr>
          </a:p>
          <a:p>
            <a:pPr marL="0" indent="0" algn="just">
              <a:buNone/>
            </a:pPr>
            <a:r>
              <a:rPr lang="es-CL" sz="1600" dirty="0" smtClean="0">
                <a:latin typeface="Arial" panose="020B0604020202020204" pitchFamily="34" charset="0"/>
                <a:ea typeface="Verdana" pitchFamily="34" charset="0"/>
                <a:cs typeface="Arial" panose="020B0604020202020204" pitchFamily="34" charset="0"/>
              </a:rPr>
              <a:t>La construcción de este factor de expansión se </a:t>
            </a:r>
            <a:r>
              <a:rPr lang="es-CL" sz="1600" dirty="0">
                <a:latin typeface="Arial" panose="020B0604020202020204" pitchFamily="34" charset="0"/>
                <a:ea typeface="Verdana" pitchFamily="34" charset="0"/>
                <a:cs typeface="Arial" panose="020B0604020202020204" pitchFamily="34" charset="0"/>
              </a:rPr>
              <a:t>realiza mediante un modelo </a:t>
            </a:r>
            <a:r>
              <a:rPr lang="es-CL" sz="1600" b="1" dirty="0" err="1">
                <a:latin typeface="Arial" panose="020B0604020202020204" pitchFamily="34" charset="0"/>
                <a:ea typeface="Verdana" pitchFamily="34" charset="0"/>
                <a:cs typeface="Arial" panose="020B0604020202020204" pitchFamily="34" charset="0"/>
              </a:rPr>
              <a:t>probit</a:t>
            </a:r>
            <a:r>
              <a:rPr lang="es-CL" sz="1600" dirty="0" smtClean="0">
                <a:latin typeface="Arial" panose="020B0604020202020204" pitchFamily="34" charset="0"/>
                <a:ea typeface="Verdana" pitchFamily="34" charset="0"/>
                <a:cs typeface="Arial" panose="020B0604020202020204" pitchFamily="34" charset="0"/>
              </a:rPr>
              <a:t>. De este modelo se obtienen nuevas probabilidades que corrigen el factor de expansión. Es decir, se genera una nueva variable en la base de datos que son los pesos o factores de expansión exclusivos para el análisis de esta pregunta.  </a:t>
            </a:r>
            <a:endParaRPr lang="es-CL" sz="1600" dirty="0">
              <a:latin typeface="Arial" panose="020B0604020202020204" pitchFamily="34" charset="0"/>
              <a:cs typeface="Arial" panose="020B0604020202020204" pitchFamily="34" charset="0"/>
            </a:endParaRPr>
          </a:p>
          <a:p>
            <a:pPr algn="just">
              <a:buNone/>
            </a:pPr>
            <a:endParaRPr lang="es-CL" sz="1600" dirty="0" smtClean="0">
              <a:latin typeface="Arial" pitchFamily="34" charset="0"/>
              <a:cs typeface="Arial" pitchFamily="34" charset="0"/>
            </a:endParaRPr>
          </a:p>
          <a:p>
            <a:pPr algn="just"/>
            <a:endParaRPr lang="es-CL" sz="1600" dirty="0">
              <a:latin typeface="Arial" pitchFamily="34" charset="0"/>
              <a:cs typeface="Arial" pitchFamily="34" charset="0"/>
            </a:endParaRPr>
          </a:p>
        </p:txBody>
      </p:sp>
      <p:sp>
        <p:nvSpPr>
          <p:cNvPr id="6" name="Rectangle 1"/>
          <p:cNvSpPr>
            <a:spLocks noChangeArrowheads="1"/>
          </p:cNvSpPr>
          <p:nvPr/>
        </p:nvSpPr>
        <p:spPr bwMode="auto">
          <a:xfrm>
            <a:off x="831274" y="156066"/>
            <a:ext cx="813667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ANTECEDENTES DEL DISEÑO DEL FACTOR DE EXPANSIÓN</a:t>
            </a:r>
            <a:endParaRPr lang="es-CL" sz="1600" b="1" dirty="0">
              <a:solidFill>
                <a:schemeClr val="tx2">
                  <a:lumMod val="60000"/>
                  <a:lumOff val="40000"/>
                </a:schemeClr>
              </a:solidFill>
              <a:latin typeface="Verdana"/>
              <a:ea typeface="Calibri" pitchFamily="34" charset="0"/>
              <a:cs typeface="Verdana"/>
            </a:endParaRPr>
          </a:p>
        </p:txBody>
      </p:sp>
    </p:spTree>
    <p:extLst>
      <p:ext uri="{BB962C8B-B14F-4D97-AF65-F5344CB8AC3E}">
        <p14:creationId xmlns:p14="http://schemas.microsoft.com/office/powerpoint/2010/main" val="2512017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886" y="297543"/>
            <a:ext cx="4281714" cy="369332"/>
          </a:xfrm>
          <a:prstGeom prst="rect">
            <a:avLst/>
          </a:prstGeom>
          <a:noFill/>
        </p:spPr>
        <p:txBody>
          <a:bodyPr wrap="square" rtlCol="0">
            <a:spAutoFit/>
          </a:bodyPr>
          <a:lstStyle/>
          <a:p>
            <a:endParaRPr lang="es-ES" dirty="0">
              <a:solidFill>
                <a:prstClr val="black"/>
              </a:solidFill>
            </a:endParaRPr>
          </a:p>
        </p:txBody>
      </p:sp>
      <p:sp>
        <p:nvSpPr>
          <p:cNvPr id="5" name="Rectangle 1"/>
          <p:cNvSpPr>
            <a:spLocks noChangeArrowheads="1"/>
          </p:cNvSpPr>
          <p:nvPr/>
        </p:nvSpPr>
        <p:spPr bwMode="auto">
          <a:xfrm>
            <a:off x="1007322" y="146049"/>
            <a:ext cx="813667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defTabSz="914400" fontAlgn="base">
              <a:spcBef>
                <a:spcPct val="0"/>
              </a:spcBef>
              <a:spcAft>
                <a:spcPct val="0"/>
              </a:spcAft>
            </a:pPr>
            <a:r>
              <a:rPr lang="es-CL" sz="1600" b="1" dirty="0">
                <a:solidFill>
                  <a:srgbClr val="4F81BD"/>
                </a:solidFill>
                <a:latin typeface="Verdana"/>
                <a:ea typeface="Calibri" pitchFamily="34" charset="0"/>
                <a:cs typeface="Verdana"/>
              </a:rPr>
              <a:t>Estimaciones sobre orientación sexual derivadas de preguntas similares incluidas en encuestas </a:t>
            </a:r>
            <a:r>
              <a:rPr lang="es-CL" sz="1600" b="1" dirty="0" smtClean="0">
                <a:solidFill>
                  <a:srgbClr val="4F81BD"/>
                </a:solidFill>
                <a:latin typeface="Verdana"/>
                <a:ea typeface="Calibri" pitchFamily="34" charset="0"/>
                <a:cs typeface="Verdana"/>
              </a:rPr>
              <a:t>realizadas </a:t>
            </a:r>
            <a:r>
              <a:rPr lang="es-CL" sz="1600" b="1" dirty="0">
                <a:solidFill>
                  <a:srgbClr val="4F81BD"/>
                </a:solidFill>
                <a:latin typeface="Verdana"/>
                <a:ea typeface="Calibri" pitchFamily="34" charset="0"/>
                <a:cs typeface="Verdana"/>
              </a:rPr>
              <a:t>en otros países y en Chile</a:t>
            </a:r>
            <a:endParaRPr lang="es-CL" sz="1600" b="1" dirty="0">
              <a:solidFill>
                <a:srgbClr val="1F497D">
                  <a:lumMod val="60000"/>
                  <a:lumOff val="40000"/>
                </a:srgbClr>
              </a:solidFill>
              <a:latin typeface="Verdana"/>
              <a:ea typeface="Calibri" pitchFamily="34" charset="0"/>
              <a:cs typeface="Verdana"/>
            </a:endParaRPr>
          </a:p>
        </p:txBody>
      </p:sp>
      <p:sp>
        <p:nvSpPr>
          <p:cNvPr id="10" name="9 CuadroTexto"/>
          <p:cNvSpPr txBox="1"/>
          <p:nvPr/>
        </p:nvSpPr>
        <p:spPr>
          <a:xfrm>
            <a:off x="1045053" y="853935"/>
            <a:ext cx="3026791" cy="246221"/>
          </a:xfrm>
          <a:prstGeom prst="rect">
            <a:avLst/>
          </a:prstGeom>
          <a:noFill/>
        </p:spPr>
        <p:txBody>
          <a:bodyPr wrap="none" rtlCol="0">
            <a:spAutoFit/>
          </a:bodyPr>
          <a:lstStyle/>
          <a:p>
            <a:r>
              <a:rPr lang="es-CL" sz="1000" dirty="0" smtClean="0">
                <a:latin typeface="Verdana" pitchFamily="34" charset="0"/>
                <a:ea typeface="Verdana" pitchFamily="34" charset="0"/>
                <a:cs typeface="Verdana" pitchFamily="34" charset="0"/>
              </a:rPr>
              <a:t>(Porcentaje, personas del grupo respectivo)</a:t>
            </a:r>
            <a:endParaRPr lang="es-CL" sz="1000" dirty="0">
              <a:latin typeface="Verdana" pitchFamily="34" charset="0"/>
              <a:ea typeface="Verdana" pitchFamily="34" charset="0"/>
              <a:cs typeface="Verdana"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3601998"/>
              </p:ext>
            </p:extLst>
          </p:nvPr>
        </p:nvGraphicFramePr>
        <p:xfrm>
          <a:off x="1225479" y="1115537"/>
          <a:ext cx="7650184" cy="3765042"/>
        </p:xfrm>
        <a:graphic>
          <a:graphicData uri="http://schemas.openxmlformats.org/drawingml/2006/table">
            <a:tbl>
              <a:tblPr firstRow="1" firstCol="1" bandRow="1">
                <a:tableStyleId>{5C22544A-7EE6-4342-B048-85BDC9FD1C3A}</a:tableStyleId>
              </a:tblPr>
              <a:tblGrid>
                <a:gridCol w="1166464"/>
                <a:gridCol w="802891"/>
                <a:gridCol w="621104"/>
                <a:gridCol w="1030124"/>
                <a:gridCol w="848337"/>
                <a:gridCol w="848337"/>
                <a:gridCol w="848337"/>
                <a:gridCol w="636253"/>
                <a:gridCol w="848337"/>
              </a:tblGrid>
              <a:tr h="266700">
                <a:tc>
                  <a:txBody>
                    <a:bodyPr/>
                    <a:lstStyle/>
                    <a:p>
                      <a:pPr algn="ctr">
                        <a:lnSpc>
                          <a:spcPct val="115000"/>
                        </a:lnSpc>
                        <a:spcAft>
                          <a:spcPts val="0"/>
                        </a:spcAft>
                      </a:pPr>
                      <a:r>
                        <a:rPr lang="es-CL" sz="1200" dirty="0">
                          <a:effectLst/>
                        </a:rPr>
                        <a:t>Encuesta</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País</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Año</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Universo</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Hetero-sexual</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Gay/ lesbiana</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Bisexual</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Otro</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Rechazo /no sabe</a:t>
                      </a:r>
                      <a:endParaRPr lang="es-CL" sz="2000">
                        <a:effectLst/>
                        <a:latin typeface="Calibri"/>
                        <a:ea typeface="Calibri"/>
                        <a:cs typeface="Times New Roman"/>
                      </a:endParaRPr>
                    </a:p>
                  </a:txBody>
                  <a:tcPr marL="44450" marR="44450" marT="0" marB="0" anchor="ctr"/>
                </a:tc>
              </a:tr>
              <a:tr h="400050">
                <a:tc>
                  <a:txBody>
                    <a:bodyPr/>
                    <a:lstStyle/>
                    <a:p>
                      <a:pPr algn="ctr">
                        <a:lnSpc>
                          <a:spcPct val="115000"/>
                        </a:lnSpc>
                        <a:spcAft>
                          <a:spcPts val="0"/>
                        </a:spcAft>
                      </a:pPr>
                      <a:r>
                        <a:rPr lang="es-CL" sz="1200">
                          <a:effectLst/>
                        </a:rPr>
                        <a:t>Casen 2015</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Chile</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2015</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18 años o más</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98,51</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1,04</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0,37</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0,02</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0,04</a:t>
                      </a:r>
                      <a:endParaRPr lang="es-CL" sz="2000">
                        <a:effectLst/>
                        <a:latin typeface="Calibri"/>
                        <a:ea typeface="Calibri"/>
                        <a:cs typeface="Times New Roman"/>
                      </a:endParaRPr>
                    </a:p>
                  </a:txBody>
                  <a:tcPr marL="44450" marR="44450" marT="0" marB="0" anchor="ctr"/>
                </a:tc>
              </a:tr>
              <a:tr h="400050">
                <a:tc>
                  <a:txBody>
                    <a:bodyPr/>
                    <a:lstStyle/>
                    <a:p>
                      <a:pPr algn="ctr">
                        <a:lnSpc>
                          <a:spcPct val="115000"/>
                        </a:lnSpc>
                        <a:spcAft>
                          <a:spcPts val="0"/>
                        </a:spcAft>
                      </a:pPr>
                      <a:r>
                        <a:rPr lang="es-CL" sz="1200">
                          <a:effectLst/>
                        </a:rPr>
                        <a:t>Integrated Hosehold Survey</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Reino Unido</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2015</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16 años o más</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93,7</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1,1</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0,6</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0,4</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4,1</a:t>
                      </a:r>
                      <a:endParaRPr lang="es-CL" sz="2000">
                        <a:effectLst/>
                        <a:latin typeface="Calibri"/>
                        <a:ea typeface="Calibri"/>
                        <a:cs typeface="Times New Roman"/>
                      </a:endParaRPr>
                    </a:p>
                  </a:txBody>
                  <a:tcPr marL="44450" marR="44450" marT="0" marB="0" anchor="ctr"/>
                </a:tc>
              </a:tr>
              <a:tr h="266700">
                <a:tc>
                  <a:txBody>
                    <a:bodyPr/>
                    <a:lstStyle/>
                    <a:p>
                      <a:pPr algn="ctr">
                        <a:lnSpc>
                          <a:spcPct val="115000"/>
                        </a:lnSpc>
                        <a:spcAft>
                          <a:spcPts val="0"/>
                        </a:spcAft>
                      </a:pPr>
                      <a:r>
                        <a:rPr lang="es-CL" sz="1200">
                          <a:effectLst/>
                        </a:rPr>
                        <a:t>National Health Survey</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USA</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2013</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18 años o más</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97,7</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1,6</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0,7</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 </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 </a:t>
                      </a:r>
                      <a:endParaRPr lang="es-CL" sz="2000">
                        <a:effectLst/>
                        <a:latin typeface="Calibri"/>
                        <a:ea typeface="Calibri"/>
                        <a:cs typeface="Times New Roman"/>
                      </a:endParaRPr>
                    </a:p>
                  </a:txBody>
                  <a:tcPr marL="44450" marR="44450" marT="0" marB="0" anchor="ctr"/>
                </a:tc>
              </a:tr>
              <a:tr h="533400">
                <a:tc>
                  <a:txBody>
                    <a:bodyPr/>
                    <a:lstStyle/>
                    <a:p>
                      <a:pPr algn="ctr">
                        <a:lnSpc>
                          <a:spcPct val="115000"/>
                        </a:lnSpc>
                        <a:spcAft>
                          <a:spcPts val="0"/>
                        </a:spcAft>
                      </a:pPr>
                      <a:r>
                        <a:rPr lang="es-CL" sz="1200">
                          <a:effectLst/>
                        </a:rPr>
                        <a:t>Norwegian Living Conditions Survey</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Noruega</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2010</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16 años o más</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98,6</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0,7</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0,5</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 </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0,2</a:t>
                      </a:r>
                      <a:endParaRPr lang="es-CL" sz="2000">
                        <a:effectLst/>
                        <a:latin typeface="Calibri"/>
                        <a:ea typeface="Calibri"/>
                        <a:cs typeface="Times New Roman"/>
                      </a:endParaRPr>
                    </a:p>
                  </a:txBody>
                  <a:tcPr marL="44450" marR="44450" marT="0" marB="0" anchor="ctr"/>
                </a:tc>
              </a:tr>
              <a:tr h="400050">
                <a:tc>
                  <a:txBody>
                    <a:bodyPr/>
                    <a:lstStyle/>
                    <a:p>
                      <a:pPr algn="ctr">
                        <a:lnSpc>
                          <a:spcPct val="115000"/>
                        </a:lnSpc>
                        <a:spcAft>
                          <a:spcPts val="0"/>
                        </a:spcAft>
                      </a:pPr>
                      <a:r>
                        <a:rPr lang="es-CL" sz="1200">
                          <a:effectLst/>
                        </a:rPr>
                        <a:t>Canadian Community Health Survey</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Canadá</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2014</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18 a 59 años</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97,0</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1,7</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1,3</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 </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 </a:t>
                      </a:r>
                      <a:endParaRPr lang="es-CL" sz="2000">
                        <a:effectLst/>
                        <a:latin typeface="Calibri"/>
                        <a:ea typeface="Calibri"/>
                        <a:cs typeface="Times New Roman"/>
                      </a:endParaRPr>
                    </a:p>
                  </a:txBody>
                  <a:tcPr marL="44450" marR="44450" marT="0" marB="0" anchor="ctr"/>
                </a:tc>
              </a:tr>
              <a:tr h="400050">
                <a:tc>
                  <a:txBody>
                    <a:bodyPr/>
                    <a:lstStyle/>
                    <a:p>
                      <a:pPr algn="ctr">
                        <a:lnSpc>
                          <a:spcPct val="115000"/>
                        </a:lnSpc>
                        <a:spcAft>
                          <a:spcPts val="0"/>
                        </a:spcAft>
                      </a:pPr>
                      <a:r>
                        <a:rPr lang="es-CL" sz="1200">
                          <a:effectLst/>
                        </a:rPr>
                        <a:t>VII Encuesta Nacional de la Juventud</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Chile</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2012</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15 a 29 años</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84,1</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2,2</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a:effectLst/>
                        </a:rPr>
                        <a:t>1,1</a:t>
                      </a:r>
                      <a:endParaRPr lang="es-CL"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n/a </a:t>
                      </a:r>
                      <a:endParaRPr lang="es-CL"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CL" sz="1200" dirty="0">
                          <a:effectLst/>
                        </a:rPr>
                        <a:t> 12,6</a:t>
                      </a:r>
                      <a:endParaRPr lang="es-CL" sz="20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63235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549124" y="0"/>
            <a:ext cx="7594876" cy="738664"/>
          </a:xfrm>
          <a:prstGeom prst="rect">
            <a:avLst/>
          </a:prstGeom>
          <a:noFill/>
        </p:spPr>
        <p:txBody>
          <a:bodyPr wrap="square" rtlCol="0">
            <a:spAutoFit/>
          </a:bodyPr>
          <a:lstStyle/>
          <a:p>
            <a:pPr algn="r" defTabSz="914400" fontAlgn="base">
              <a:spcBef>
                <a:spcPct val="0"/>
              </a:spcBef>
              <a:spcAft>
                <a:spcPct val="0"/>
              </a:spcAft>
            </a:pPr>
            <a:r>
              <a:rPr lang="es-CL" sz="1400" b="1" dirty="0">
                <a:solidFill>
                  <a:srgbClr val="4F81BD"/>
                </a:solidFill>
                <a:latin typeface="Verdana"/>
                <a:ea typeface="Calibri" pitchFamily="34" charset="0"/>
                <a:cs typeface="Verdana"/>
              </a:rPr>
              <a:t>Distribución de población en la muestra (número y porcentaje de casos en la muestra) para categorías de preguntas sobre orientación sexual (r21) e identidad de género (r22</a:t>
            </a:r>
            <a:r>
              <a:rPr lang="es-CL" sz="1400" b="1" dirty="0" smtClean="0">
                <a:solidFill>
                  <a:srgbClr val="4F81BD"/>
                </a:solidFill>
                <a:latin typeface="Verdana"/>
                <a:ea typeface="Calibri" pitchFamily="34" charset="0"/>
                <a:cs typeface="Verdana"/>
              </a:rPr>
              <a:t>) (2015)</a:t>
            </a:r>
            <a:endParaRPr lang="es-CL" sz="1400" b="1" dirty="0">
              <a:solidFill>
                <a:srgbClr val="4F81BD"/>
              </a:solidFill>
              <a:latin typeface="Verdana"/>
              <a:ea typeface="Calibri" pitchFamily="34" charset="0"/>
              <a:cs typeface="Verdana"/>
            </a:endParaRPr>
          </a:p>
        </p:txBody>
      </p:sp>
      <p:sp>
        <p:nvSpPr>
          <p:cNvPr id="9" name="1 CuadroTexto"/>
          <p:cNvSpPr txBox="1"/>
          <p:nvPr/>
        </p:nvSpPr>
        <p:spPr>
          <a:xfrm>
            <a:off x="4391472" y="4967384"/>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dirty="0">
                <a:solidFill>
                  <a:prstClr val="black"/>
                </a:solidFill>
                <a:latin typeface="Verdana" pitchFamily="34" charset="0"/>
                <a:ea typeface="Verdana" pitchFamily="34" charset="0"/>
                <a:cs typeface="Verdana" pitchFamily="34" charset="0"/>
              </a:rPr>
              <a:t>Fuente: Ministerio de Desarrollo Social, Encuesta Casen 2015.</a:t>
            </a:r>
          </a:p>
          <a:p>
            <a:pPr algn="r"/>
            <a:r>
              <a:rPr lang="es-CL" sz="800" b="1" dirty="0" smtClean="0">
                <a:solidFill>
                  <a:prstClr val="black"/>
                </a:solidFill>
                <a:latin typeface="Verdana" pitchFamily="34" charset="0"/>
                <a:ea typeface="Verdana" pitchFamily="34" charset="0"/>
                <a:cs typeface="Verdana" pitchFamily="34" charset="0"/>
              </a:rPr>
              <a:t>.</a:t>
            </a:r>
            <a:endParaRPr lang="es-CL" sz="800" b="1" dirty="0">
              <a:solidFill>
                <a:prstClr val="black"/>
              </a:solidFill>
              <a:latin typeface="Verdana" pitchFamily="34" charset="0"/>
              <a:ea typeface="Verdana" pitchFamily="34" charset="0"/>
              <a:cs typeface="Verdana" pitchFamily="34" charset="0"/>
            </a:endParaRPr>
          </a:p>
        </p:txBody>
      </p:sp>
      <p:sp>
        <p:nvSpPr>
          <p:cNvPr id="10" name="1 CuadroTexto"/>
          <p:cNvSpPr txBox="1"/>
          <p:nvPr/>
        </p:nvSpPr>
        <p:spPr>
          <a:xfrm>
            <a:off x="2618819" y="834606"/>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L" sz="800" b="1" u="sng" dirty="0" smtClean="0">
                <a:solidFill>
                  <a:prstClr val="black"/>
                </a:solidFill>
                <a:latin typeface="Verdana" pitchFamily="34" charset="0"/>
                <a:ea typeface="Verdana" pitchFamily="34" charset="0"/>
                <a:cs typeface="Verdana" pitchFamily="34" charset="0"/>
              </a:rPr>
              <a:t>Pregunta orientación sexual (r21)</a:t>
            </a:r>
            <a:endParaRPr lang="es-CL" sz="800" b="1" u="sng" dirty="0">
              <a:solidFill>
                <a:prstClr val="black"/>
              </a:solidFill>
              <a:latin typeface="Verdana" pitchFamily="34" charset="0"/>
              <a:ea typeface="Verdana" pitchFamily="34" charset="0"/>
              <a:cs typeface="Verdana" pitchFamily="34" charset="0"/>
            </a:endParaRPr>
          </a:p>
          <a:p>
            <a:pPr algn="ctr"/>
            <a:r>
              <a:rPr lang="es-CL" sz="800" b="1" u="sng" dirty="0" smtClean="0">
                <a:solidFill>
                  <a:prstClr val="black"/>
                </a:solidFill>
                <a:latin typeface="Verdana" pitchFamily="34" charset="0"/>
                <a:ea typeface="Verdana" pitchFamily="34" charset="0"/>
                <a:cs typeface="Verdana" pitchFamily="34" charset="0"/>
              </a:rPr>
              <a:t>.</a:t>
            </a:r>
            <a:endParaRPr lang="es-CL" sz="800" b="1" u="sng" dirty="0">
              <a:solidFill>
                <a:prstClr val="black"/>
              </a:solidFill>
              <a:latin typeface="Verdana" pitchFamily="34" charset="0"/>
              <a:ea typeface="Verdana" pitchFamily="34" charset="0"/>
              <a:cs typeface="Verdana" pitchFamily="34" charset="0"/>
            </a:endParaRPr>
          </a:p>
        </p:txBody>
      </p:sp>
      <p:sp>
        <p:nvSpPr>
          <p:cNvPr id="11" name="1 CuadroTexto"/>
          <p:cNvSpPr txBox="1"/>
          <p:nvPr/>
        </p:nvSpPr>
        <p:spPr>
          <a:xfrm>
            <a:off x="2771219" y="2999070"/>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L" sz="800" b="1" u="sng" dirty="0" smtClean="0">
                <a:solidFill>
                  <a:prstClr val="black"/>
                </a:solidFill>
                <a:latin typeface="Verdana" pitchFamily="34" charset="0"/>
                <a:ea typeface="Verdana" pitchFamily="34" charset="0"/>
                <a:cs typeface="Verdana" pitchFamily="34" charset="0"/>
              </a:rPr>
              <a:t>Pregunta identidad de género (r22)</a:t>
            </a:r>
            <a:endParaRPr lang="es-CL" sz="800" b="1" u="sng" dirty="0">
              <a:solidFill>
                <a:prstClr val="black"/>
              </a:solidFill>
              <a:latin typeface="Verdana" pitchFamily="34" charset="0"/>
              <a:ea typeface="Verdana" pitchFamily="34" charset="0"/>
              <a:cs typeface="Verdana" pitchFamily="34" charset="0"/>
            </a:endParaRPr>
          </a:p>
          <a:p>
            <a:pPr algn="ctr"/>
            <a:r>
              <a:rPr lang="es-CL" sz="800" b="1" u="sng" dirty="0" smtClean="0">
                <a:solidFill>
                  <a:prstClr val="black"/>
                </a:solidFill>
                <a:latin typeface="Verdana" pitchFamily="34" charset="0"/>
                <a:ea typeface="Verdana" pitchFamily="34" charset="0"/>
                <a:cs typeface="Verdana" pitchFamily="34" charset="0"/>
              </a:rPr>
              <a:t>.</a:t>
            </a:r>
            <a:endParaRPr lang="es-CL" sz="800" b="1" u="sng" dirty="0">
              <a:solidFill>
                <a:prstClr val="black"/>
              </a:solidFill>
              <a:latin typeface="Verdana" pitchFamily="34" charset="0"/>
              <a:ea typeface="Verdana" pitchFamily="34" charset="0"/>
              <a:cs typeface="Verdana"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1151768345"/>
              </p:ext>
            </p:extLst>
          </p:nvPr>
        </p:nvGraphicFramePr>
        <p:xfrm>
          <a:off x="1961147" y="1066723"/>
          <a:ext cx="5410200" cy="1790700"/>
        </p:xfrm>
        <a:graphic>
          <a:graphicData uri="http://schemas.openxmlformats.org/drawingml/2006/table">
            <a:tbl>
              <a:tblPr/>
              <a:tblGrid>
                <a:gridCol w="3124200"/>
                <a:gridCol w="762000"/>
                <a:gridCol w="762000"/>
                <a:gridCol w="762000"/>
              </a:tblGrid>
              <a:tr h="190500">
                <a:tc rowSpan="2">
                  <a:txBody>
                    <a:bodyPr/>
                    <a:lstStyle/>
                    <a:p>
                      <a:pPr algn="ctr" fontAlgn="ctr"/>
                      <a:r>
                        <a:rPr lang="es-CL" sz="800" b="1" i="0" u="none" strike="noStrike">
                          <a:solidFill>
                            <a:srgbClr val="FFFFFF"/>
                          </a:solidFill>
                          <a:effectLst/>
                          <a:latin typeface="Verdana"/>
                        </a:rPr>
                        <a:t>Categoría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gridSpan="3">
                  <a:txBody>
                    <a:bodyPr/>
                    <a:lstStyle/>
                    <a:p>
                      <a:pPr algn="ctr" fontAlgn="ctr"/>
                      <a:r>
                        <a:rPr lang="es-CL" sz="800" b="1" i="0" u="none" strike="noStrike">
                          <a:solidFill>
                            <a:srgbClr val="FFFFFF"/>
                          </a:solidFill>
                          <a:effectLst/>
                          <a:latin typeface="Verdana"/>
                        </a:rPr>
                        <a:t>Frecuencia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c hMerge="1">
                  <a:txBody>
                    <a:bodyPr/>
                    <a:lstStyle/>
                    <a:p>
                      <a:endParaRPr lang="es-CL"/>
                    </a:p>
                  </a:txBody>
                  <a:tcPr/>
                </a:tc>
              </a:tr>
              <a:tr h="266700">
                <a:tc vMerge="1">
                  <a:txBody>
                    <a:bodyPr/>
                    <a:lstStyle/>
                    <a:p>
                      <a:endParaRPr lang="es-CL"/>
                    </a:p>
                  </a:txBody>
                  <a:tcPr/>
                </a:tc>
                <a:tc>
                  <a:txBody>
                    <a:bodyPr/>
                    <a:lstStyle/>
                    <a:p>
                      <a:pPr algn="ctr" fontAlgn="ctr"/>
                      <a:r>
                        <a:rPr lang="es-CL" sz="800" b="1" i="0" u="none" strike="noStrike">
                          <a:solidFill>
                            <a:srgbClr val="FFFFFF"/>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Verdana"/>
                        </a:rPr>
                        <a:t>Porcentaje válidos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Verdana"/>
                        </a:rPr>
                        <a:t>Porcentaje del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a:txBody>
                    <a:bodyPr/>
                    <a:lstStyle/>
                    <a:p>
                      <a:pPr algn="l" fontAlgn="b"/>
                      <a:r>
                        <a:rPr lang="es-CL" sz="800" b="0" i="0" u="none" strike="noStrike">
                          <a:solidFill>
                            <a:srgbClr val="000000"/>
                          </a:solidFill>
                          <a:effectLst/>
                          <a:latin typeface="Verdana"/>
                        </a:rPr>
                        <a:t>Heterosexual (Atracción hacia el sexo opuesto)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109.181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0" i="0" u="none" strike="noStrike">
                          <a:solidFill>
                            <a:srgbClr val="000000"/>
                          </a:solidFill>
                          <a:effectLst/>
                          <a:latin typeface="Verdana"/>
                        </a:rPr>
                        <a:t>Gay/Lesbiana (Atracción hacia el mismo sexo)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0" i="0" u="none" strike="noStrike">
                          <a:solidFill>
                            <a:srgbClr val="000000"/>
                          </a:solidFill>
                          <a:effectLst/>
                          <a:latin typeface="Verdana"/>
                        </a:rPr>
                        <a:t>Bisexual (Atracción hacia ambos sexos)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0" i="0" u="none" strike="noStrike">
                          <a:solidFill>
                            <a:srgbClr val="000000"/>
                          </a:solidFill>
                          <a:effectLst/>
                          <a:latin typeface="Verdana"/>
                        </a:rPr>
                        <a:t>Otra. Especifique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0" i="0" u="none" strike="noStrike">
                          <a:solidFill>
                            <a:srgbClr val="000000"/>
                          </a:solidFill>
                          <a:effectLst/>
                          <a:latin typeface="Verdana"/>
                        </a:rPr>
                        <a:t>Sin dato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1" i="0" u="none" strike="noStrike">
                          <a:solidFill>
                            <a:srgbClr val="000000"/>
                          </a:solidFill>
                          <a:effectLst/>
                          <a:latin typeface="Verdana"/>
                        </a:rPr>
                        <a:t>Total personas de 18 años y más presentes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1" i="0" u="none" strike="noStrike">
                          <a:solidFill>
                            <a:srgbClr val="000000"/>
                          </a:solidFill>
                          <a:effectLst/>
                          <a:latin typeface="Verdana"/>
                        </a:rPr>
                        <a:t>109.949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1" i="0" u="none" strike="noStrike">
                          <a:solidFill>
                            <a:srgbClr val="000000"/>
                          </a:solidFill>
                          <a:effectLst/>
                          <a:latin typeface="Verdana"/>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1" i="0" u="none" strike="noStrike">
                          <a:solidFill>
                            <a:srgbClr val="000000"/>
                          </a:solidFill>
                          <a:effectLst/>
                          <a:latin typeface="Verdana"/>
                        </a:rPr>
                        <a:t>54,8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1" i="0" u="none" strike="noStrike">
                          <a:solidFill>
                            <a:srgbClr val="000000"/>
                          </a:solidFill>
                          <a:effectLst/>
                          <a:latin typeface="Verdana"/>
                        </a:rPr>
                        <a:t>Total personas de 18 años y más en la muestra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1" i="0" u="none" strike="noStrike">
                          <a:solidFill>
                            <a:srgbClr val="000000"/>
                          </a:solidFill>
                          <a:effectLst/>
                          <a:latin typeface="Verdana"/>
                        </a:rPr>
                        <a:t>200.507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800" b="1" i="0" u="none" strike="noStrike">
                          <a:solidFill>
                            <a:srgbClr val="000000"/>
                          </a:solidFill>
                          <a:effectLst/>
                          <a:latin typeface="Verdana"/>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1" i="0" u="none" strike="noStrike" dirty="0">
                          <a:solidFill>
                            <a:srgbClr val="000000"/>
                          </a:solidFill>
                          <a:effectLst/>
                          <a:latin typeface="Verdana"/>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907685980"/>
              </p:ext>
            </p:extLst>
          </p:nvPr>
        </p:nvGraphicFramePr>
        <p:xfrm>
          <a:off x="1998047" y="3220560"/>
          <a:ext cx="5410200" cy="1600200"/>
        </p:xfrm>
        <a:graphic>
          <a:graphicData uri="http://schemas.openxmlformats.org/drawingml/2006/table">
            <a:tbl>
              <a:tblPr/>
              <a:tblGrid>
                <a:gridCol w="3124200"/>
                <a:gridCol w="762000"/>
                <a:gridCol w="762000"/>
                <a:gridCol w="762000"/>
              </a:tblGrid>
              <a:tr h="190500">
                <a:tc rowSpan="2">
                  <a:txBody>
                    <a:bodyPr/>
                    <a:lstStyle/>
                    <a:p>
                      <a:pPr algn="ctr" fontAlgn="ctr"/>
                      <a:r>
                        <a:rPr lang="es-CL" sz="800" b="1" i="0" u="none" strike="noStrike">
                          <a:solidFill>
                            <a:srgbClr val="FFFFFF"/>
                          </a:solidFill>
                          <a:effectLst/>
                          <a:latin typeface="Verdana"/>
                        </a:rPr>
                        <a:t>Categoría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gridSpan="3">
                  <a:txBody>
                    <a:bodyPr/>
                    <a:lstStyle/>
                    <a:p>
                      <a:pPr algn="ctr" fontAlgn="ctr"/>
                      <a:r>
                        <a:rPr lang="es-CL" sz="800" b="1" i="0" u="none" strike="noStrike">
                          <a:solidFill>
                            <a:srgbClr val="FFFFFF"/>
                          </a:solidFill>
                          <a:effectLst/>
                          <a:latin typeface="Verdana"/>
                        </a:rPr>
                        <a:t>Frecuencia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L"/>
                    </a:p>
                  </a:txBody>
                  <a:tcPr/>
                </a:tc>
                <a:tc hMerge="1">
                  <a:txBody>
                    <a:bodyPr/>
                    <a:lstStyle/>
                    <a:p>
                      <a:endParaRPr lang="es-CL"/>
                    </a:p>
                  </a:txBody>
                  <a:tcPr/>
                </a:tc>
              </a:tr>
              <a:tr h="266700">
                <a:tc vMerge="1">
                  <a:txBody>
                    <a:bodyPr/>
                    <a:lstStyle/>
                    <a:p>
                      <a:endParaRPr lang="es-CL"/>
                    </a:p>
                  </a:txBody>
                  <a:tcPr/>
                </a:tc>
                <a:tc>
                  <a:txBody>
                    <a:bodyPr/>
                    <a:lstStyle/>
                    <a:p>
                      <a:pPr algn="ctr" fontAlgn="ctr"/>
                      <a:r>
                        <a:rPr lang="es-CL" sz="800" b="1" i="0" u="none" strike="noStrike">
                          <a:solidFill>
                            <a:srgbClr val="FFFFFF"/>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Verdana"/>
                        </a:rPr>
                        <a:t>Porcentaje válidos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Verdana"/>
                        </a:rPr>
                        <a:t>Porcentaje del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0500">
                <a:tc>
                  <a:txBody>
                    <a:bodyPr/>
                    <a:lstStyle/>
                    <a:p>
                      <a:pPr algn="l" fontAlgn="b"/>
                      <a:r>
                        <a:rPr lang="es-CL" sz="800" b="0" i="0" u="none" strike="noStrike">
                          <a:solidFill>
                            <a:srgbClr val="000000"/>
                          </a:solidFill>
                          <a:effectLst/>
                          <a:latin typeface="Verdana"/>
                        </a:rPr>
                        <a:t>Masculino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39.810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0" i="0" u="none" strike="noStrike">
                          <a:solidFill>
                            <a:srgbClr val="000000"/>
                          </a:solidFill>
                          <a:effectLst/>
                          <a:latin typeface="Verdana"/>
                        </a:rPr>
                        <a:t>Femenino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70.086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63,7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0" i="0" u="none" strike="noStrike">
                          <a:solidFill>
                            <a:srgbClr val="000000"/>
                          </a:solidFill>
                          <a:effectLst/>
                          <a:latin typeface="Verdana"/>
                        </a:rPr>
                        <a:t>Otro. Especifique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0" i="0" u="none" strike="noStrike">
                          <a:solidFill>
                            <a:srgbClr val="000000"/>
                          </a:solidFill>
                          <a:effectLst/>
                          <a:latin typeface="Verdana"/>
                        </a:rPr>
                        <a:t>Sin dato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0" i="0" u="none" strike="noStrike">
                          <a:solidFill>
                            <a:srgbClr val="000000"/>
                          </a:solidFill>
                          <a:effectLst/>
                          <a:latin typeface="Verdana"/>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1" i="0" u="none" strike="noStrike">
                          <a:solidFill>
                            <a:srgbClr val="000000"/>
                          </a:solidFill>
                          <a:effectLst/>
                          <a:latin typeface="Verdana"/>
                        </a:rPr>
                        <a:t>Total personas de 18 años y más presentes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1" i="0" u="none" strike="noStrike">
                          <a:solidFill>
                            <a:srgbClr val="000000"/>
                          </a:solidFill>
                          <a:effectLst/>
                          <a:latin typeface="Verdana"/>
                        </a:rPr>
                        <a:t>109.949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1" i="0" u="none" strike="noStrike">
                          <a:solidFill>
                            <a:srgbClr val="000000"/>
                          </a:solidFill>
                          <a:effectLst/>
                          <a:latin typeface="Verdana"/>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1" i="0" u="none" strike="noStrike">
                          <a:solidFill>
                            <a:srgbClr val="000000"/>
                          </a:solidFill>
                          <a:effectLst/>
                          <a:latin typeface="Verdana"/>
                        </a:rPr>
                        <a:t>54,8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800" b="1" i="0" u="none" strike="noStrike">
                          <a:solidFill>
                            <a:srgbClr val="000000"/>
                          </a:solidFill>
                          <a:effectLst/>
                          <a:latin typeface="Verdana"/>
                        </a:rPr>
                        <a:t>Total personas de 18 años y más en la muestra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1" i="0" u="none" strike="noStrike">
                          <a:solidFill>
                            <a:srgbClr val="000000"/>
                          </a:solidFill>
                          <a:effectLst/>
                          <a:latin typeface="Verdana"/>
                        </a:rPr>
                        <a:t>200.507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800" b="1" i="0" u="none" strike="noStrike">
                          <a:solidFill>
                            <a:srgbClr val="000000"/>
                          </a:solidFill>
                          <a:effectLst/>
                          <a:latin typeface="Verdana"/>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800" b="1" i="0" u="none" strike="noStrike" dirty="0">
                          <a:solidFill>
                            <a:srgbClr val="000000"/>
                          </a:solidFill>
                          <a:effectLst/>
                          <a:latin typeface="Verdana"/>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6956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356095" y="702834"/>
            <a:ext cx="5218546" cy="637359"/>
          </a:xfrm>
          <a:prstGeom prst="rect">
            <a:avLst/>
          </a:prstGeom>
        </p:spPr>
        <p:txBody>
          <a:bodyPr vert="horz" lIns="91440" tIns="45720" rIns="91440" bIns="4572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s-ES_tradnl" sz="2700" b="1" dirty="0" smtClean="0">
              <a:solidFill>
                <a:schemeClr val="tx1">
                  <a:lumMod val="65000"/>
                  <a:lumOff val="35000"/>
                </a:schemeClr>
              </a:solidFill>
              <a:latin typeface="Arial"/>
              <a:cs typeface="Arial"/>
            </a:endParaRPr>
          </a:p>
        </p:txBody>
      </p:sp>
      <p:sp>
        <p:nvSpPr>
          <p:cNvPr id="13" name="Content Placeholder 4"/>
          <p:cNvSpPr txBox="1">
            <a:spLocks/>
          </p:cNvSpPr>
          <p:nvPr/>
        </p:nvSpPr>
        <p:spPr>
          <a:xfrm>
            <a:off x="356095" y="702834"/>
            <a:ext cx="5218546" cy="637359"/>
          </a:xfrm>
          <a:prstGeom prst="rect">
            <a:avLst/>
          </a:prstGeom>
        </p:spPr>
        <p:txBody>
          <a:bodyPr vert="horz" lIns="91440" tIns="45720" rIns="91440" bIns="4572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s-ES_tradnl" sz="2700" b="1" dirty="0" smtClean="0">
              <a:solidFill>
                <a:schemeClr val="tx1">
                  <a:lumMod val="75000"/>
                  <a:lumOff val="25000"/>
                </a:schemeClr>
              </a:solidFill>
              <a:latin typeface="Arial"/>
              <a:cs typeface="Arial"/>
            </a:endParaRPr>
          </a:p>
        </p:txBody>
      </p:sp>
      <p:graphicFrame>
        <p:nvGraphicFramePr>
          <p:cNvPr id="15" name="14 Tabla"/>
          <p:cNvGraphicFramePr>
            <a:graphicFrameLocks noGrp="1"/>
          </p:cNvGraphicFramePr>
          <p:nvPr>
            <p:extLst>
              <p:ext uri="{D42A27DB-BD31-4B8C-83A1-F6EECF244321}">
                <p14:modId xmlns:p14="http://schemas.microsoft.com/office/powerpoint/2010/main" val="3213271521"/>
              </p:ext>
            </p:extLst>
          </p:nvPr>
        </p:nvGraphicFramePr>
        <p:xfrm>
          <a:off x="1272768" y="575288"/>
          <a:ext cx="7532832" cy="4049247"/>
        </p:xfrm>
        <a:graphic>
          <a:graphicData uri="http://schemas.openxmlformats.org/drawingml/2006/table">
            <a:tbl>
              <a:tblPr/>
              <a:tblGrid>
                <a:gridCol w="2145644"/>
                <a:gridCol w="5387188"/>
              </a:tblGrid>
              <a:tr h="159348">
                <a:tc>
                  <a:txBody>
                    <a:bodyPr/>
                    <a:lstStyle/>
                    <a:p>
                      <a:pPr algn="ctr">
                        <a:lnSpc>
                          <a:spcPct val="115000"/>
                        </a:lnSpc>
                        <a:spcAft>
                          <a:spcPts val="0"/>
                        </a:spcAft>
                      </a:pPr>
                      <a:r>
                        <a:rPr lang="es-CL" sz="800" b="1" dirty="0">
                          <a:solidFill>
                            <a:srgbClr val="FFFFFF"/>
                          </a:solidFill>
                          <a:latin typeface="Arial" pitchFamily="34" charset="0"/>
                          <a:ea typeface="Times New Roman"/>
                          <a:cs typeface="Arial" pitchFamily="34" charset="0"/>
                        </a:rPr>
                        <a:t>Organismo responsable</a:t>
                      </a:r>
                      <a:endParaRPr lang="es-CL" sz="800" dirty="0">
                        <a:latin typeface="Arial" pitchFamily="34" charset="0"/>
                        <a:ea typeface="Calibri"/>
                        <a:cs typeface="Arial" pitchFamily="34" charset="0"/>
                      </a:endParaRPr>
                    </a:p>
                  </a:txBody>
                  <a:tcPr marL="20841" marR="208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CL" sz="800" dirty="0">
                          <a:solidFill>
                            <a:srgbClr val="000000"/>
                          </a:solidFill>
                          <a:latin typeface="Arial" pitchFamily="34" charset="0"/>
                          <a:ea typeface="Times New Roman"/>
                          <a:cs typeface="Arial" pitchFamily="34" charset="0"/>
                        </a:rPr>
                        <a:t>Ministerio de Desarrollo Social </a:t>
                      </a:r>
                      <a:endParaRPr lang="es-CL" sz="800" dirty="0">
                        <a:latin typeface="Arial" pitchFamily="34" charset="0"/>
                        <a:ea typeface="Calibri"/>
                        <a:cs typeface="Arial" pitchFamily="34" charset="0"/>
                      </a:endParaRPr>
                    </a:p>
                  </a:txBody>
                  <a:tcPr marL="20841" marR="208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algn="ctr">
                        <a:lnSpc>
                          <a:spcPct val="115000"/>
                        </a:lnSpc>
                        <a:spcAft>
                          <a:spcPts val="0"/>
                        </a:spcAft>
                      </a:pPr>
                      <a:r>
                        <a:rPr lang="es-CL" sz="800" b="1" dirty="0" smtClean="0">
                          <a:solidFill>
                            <a:srgbClr val="FFFFFF"/>
                          </a:solidFill>
                          <a:latin typeface="Arial" pitchFamily="34" charset="0"/>
                          <a:ea typeface="Times New Roman"/>
                          <a:cs typeface="Arial" pitchFamily="34" charset="0"/>
                        </a:rPr>
                        <a:t>Organismo ejecutor </a:t>
                      </a:r>
                      <a:endParaRPr lang="es-CL" sz="800" dirty="0">
                        <a:latin typeface="Arial" pitchFamily="34" charset="0"/>
                        <a:ea typeface="Calibri"/>
                        <a:cs typeface="Arial" pitchFamily="34" charset="0"/>
                      </a:endParaRPr>
                    </a:p>
                  </a:txBody>
                  <a:tcPr marL="20841" marR="208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CL" sz="800" dirty="0" smtClean="0">
                          <a:latin typeface="Arial" pitchFamily="34" charset="0"/>
                          <a:ea typeface="Calibri"/>
                          <a:cs typeface="Arial" pitchFamily="34" charset="0"/>
                        </a:rPr>
                        <a:t>Instituto Nacional de Estadísticas, INE (diseño </a:t>
                      </a:r>
                      <a:r>
                        <a:rPr lang="es-CL" sz="800" dirty="0" err="1" smtClean="0">
                          <a:latin typeface="Arial" pitchFamily="34" charset="0"/>
                          <a:ea typeface="Calibri"/>
                          <a:cs typeface="Arial" pitchFamily="34" charset="0"/>
                        </a:rPr>
                        <a:t>muestral</a:t>
                      </a:r>
                      <a:r>
                        <a:rPr lang="es-CL" sz="800" dirty="0" smtClean="0">
                          <a:latin typeface="Arial" pitchFamily="34" charset="0"/>
                          <a:ea typeface="Calibri"/>
                          <a:cs typeface="Arial" pitchFamily="34" charset="0"/>
                        </a:rPr>
                        <a:t> y elaboración de factores de expansión)</a:t>
                      </a:r>
                    </a:p>
                    <a:p>
                      <a:pPr>
                        <a:lnSpc>
                          <a:spcPct val="115000"/>
                        </a:lnSpc>
                        <a:spcAft>
                          <a:spcPts val="0"/>
                        </a:spcAft>
                      </a:pPr>
                      <a:r>
                        <a:rPr lang="es-CL" sz="800" dirty="0" smtClean="0">
                          <a:latin typeface="Arial" pitchFamily="34" charset="0"/>
                          <a:ea typeface="Calibri"/>
                          <a:cs typeface="Arial" pitchFamily="34" charset="0"/>
                        </a:rPr>
                        <a:t>Centro de </a:t>
                      </a:r>
                      <a:r>
                        <a:rPr lang="es-CL" sz="800" dirty="0" err="1" smtClean="0">
                          <a:latin typeface="Arial" pitchFamily="34" charset="0"/>
                          <a:ea typeface="Calibri"/>
                          <a:cs typeface="Arial" pitchFamily="34" charset="0"/>
                        </a:rPr>
                        <a:t>Microdatos</a:t>
                      </a:r>
                      <a:r>
                        <a:rPr lang="es-CL" sz="800" dirty="0" smtClean="0">
                          <a:latin typeface="Arial" pitchFamily="34" charset="0"/>
                          <a:ea typeface="Calibri"/>
                          <a:cs typeface="Arial" pitchFamily="34" charset="0"/>
                        </a:rPr>
                        <a:t> de la Universidad de Chile, CMD (levantamiento y procesamiento de la información)</a:t>
                      </a:r>
                    </a:p>
                  </a:txBody>
                  <a:tcPr marL="20841" marR="208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a:txBody>
                    <a:bodyPr/>
                    <a:lstStyle/>
                    <a:p>
                      <a:pPr algn="ctr">
                        <a:lnSpc>
                          <a:spcPct val="115000"/>
                        </a:lnSpc>
                        <a:spcAft>
                          <a:spcPts val="0"/>
                        </a:spcAft>
                      </a:pPr>
                      <a:r>
                        <a:rPr lang="es-CL" sz="800" b="1">
                          <a:solidFill>
                            <a:srgbClr val="FFFFFF"/>
                          </a:solidFill>
                          <a:latin typeface="Arial" pitchFamily="34" charset="0"/>
                          <a:ea typeface="Times New Roman"/>
                          <a:cs typeface="Arial" pitchFamily="34" charset="0"/>
                        </a:rPr>
                        <a:t>Población objetivo </a:t>
                      </a:r>
                      <a:endParaRPr lang="es-CL" sz="800">
                        <a:latin typeface="Arial" pitchFamily="34" charset="0"/>
                        <a:ea typeface="Calibri"/>
                        <a:cs typeface="Arial" pitchFamily="34" charset="0"/>
                      </a:endParaRPr>
                    </a:p>
                  </a:txBody>
                  <a:tcPr marL="20841" marR="208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CL" sz="800" dirty="0" smtClean="0">
                          <a:latin typeface="Arial" pitchFamily="34" charset="0"/>
                          <a:ea typeface="Calibri"/>
                          <a:cs typeface="Arial" pitchFamily="34" charset="0"/>
                        </a:rPr>
                        <a:t>Constituida por hogares que habitan viviendas particulares ocupadas y personas que residen en ellas de forma permanente. </a:t>
                      </a:r>
                      <a:endParaRPr lang="es-CL" sz="800" dirty="0">
                        <a:latin typeface="Arial" pitchFamily="34" charset="0"/>
                        <a:ea typeface="Calibri"/>
                        <a:cs typeface="Arial" pitchFamily="34" charset="0"/>
                      </a:endParaRPr>
                    </a:p>
                  </a:txBody>
                  <a:tcPr marL="20841" marR="208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96">
                <a:tc>
                  <a:txBody>
                    <a:bodyPr/>
                    <a:lstStyle/>
                    <a:p>
                      <a:pPr algn="ctr">
                        <a:lnSpc>
                          <a:spcPct val="115000"/>
                        </a:lnSpc>
                        <a:spcAft>
                          <a:spcPts val="0"/>
                        </a:spcAft>
                      </a:pPr>
                      <a:r>
                        <a:rPr lang="es-CL" sz="800" b="1" dirty="0" smtClean="0">
                          <a:solidFill>
                            <a:srgbClr val="FFFFFF"/>
                          </a:solidFill>
                          <a:latin typeface="Arial" pitchFamily="34" charset="0"/>
                          <a:ea typeface="Times New Roman"/>
                          <a:cs typeface="Arial" pitchFamily="34" charset="0"/>
                        </a:rPr>
                        <a:t>Principales</a:t>
                      </a:r>
                      <a:r>
                        <a:rPr lang="es-CL" sz="800" b="1" baseline="0" dirty="0" smtClean="0">
                          <a:solidFill>
                            <a:srgbClr val="FFFFFF"/>
                          </a:solidFill>
                          <a:latin typeface="Arial" pitchFamily="34" charset="0"/>
                          <a:ea typeface="Times New Roman"/>
                          <a:cs typeface="Arial" pitchFamily="34" charset="0"/>
                        </a:rPr>
                        <a:t> </a:t>
                      </a:r>
                    </a:p>
                    <a:p>
                      <a:pPr algn="ctr">
                        <a:lnSpc>
                          <a:spcPct val="115000"/>
                        </a:lnSpc>
                        <a:spcAft>
                          <a:spcPts val="0"/>
                        </a:spcAft>
                      </a:pPr>
                      <a:r>
                        <a:rPr lang="es-CL" sz="800" b="1" baseline="0" dirty="0" smtClean="0">
                          <a:solidFill>
                            <a:srgbClr val="FFFFFF"/>
                          </a:solidFill>
                          <a:latin typeface="Arial" pitchFamily="34" charset="0"/>
                          <a:ea typeface="Times New Roman"/>
                          <a:cs typeface="Arial" pitchFamily="34" charset="0"/>
                        </a:rPr>
                        <a:t>u</a:t>
                      </a:r>
                      <a:r>
                        <a:rPr lang="es-CL" sz="800" b="1" dirty="0" smtClean="0">
                          <a:solidFill>
                            <a:srgbClr val="FFFFFF"/>
                          </a:solidFill>
                          <a:latin typeface="Arial" pitchFamily="34" charset="0"/>
                          <a:ea typeface="Times New Roman"/>
                          <a:cs typeface="Arial" pitchFamily="34" charset="0"/>
                        </a:rPr>
                        <a:t>nidades </a:t>
                      </a:r>
                      <a:r>
                        <a:rPr lang="es-CL" sz="800" b="1" dirty="0">
                          <a:solidFill>
                            <a:srgbClr val="FFFFFF"/>
                          </a:solidFill>
                          <a:latin typeface="Arial" pitchFamily="34" charset="0"/>
                          <a:ea typeface="Times New Roman"/>
                          <a:cs typeface="Arial" pitchFamily="34" charset="0"/>
                        </a:rPr>
                        <a:t>de </a:t>
                      </a:r>
                      <a:r>
                        <a:rPr lang="es-CL" sz="800" b="1" dirty="0" smtClean="0">
                          <a:solidFill>
                            <a:srgbClr val="FFFFFF"/>
                          </a:solidFill>
                          <a:latin typeface="Arial" pitchFamily="34" charset="0"/>
                          <a:ea typeface="Times New Roman"/>
                          <a:cs typeface="Arial" pitchFamily="34" charset="0"/>
                        </a:rPr>
                        <a:t>análisis</a:t>
                      </a:r>
                      <a:endParaRPr lang="es-CL" sz="800" dirty="0">
                        <a:latin typeface="Arial" pitchFamily="34" charset="0"/>
                        <a:ea typeface="Calibri"/>
                        <a:cs typeface="Arial" pitchFamily="34" charset="0"/>
                      </a:endParaRPr>
                    </a:p>
                  </a:txBody>
                  <a:tcPr marL="21537" marR="2153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algn="l" defTabSz="457200" rtl="0" eaLnBrk="1" fontAlgn="ctr" latinLnBrk="0" hangingPunct="1">
                        <a:lnSpc>
                          <a:spcPct val="115000"/>
                        </a:lnSpc>
                        <a:spcAft>
                          <a:spcPts val="0"/>
                        </a:spcAft>
                      </a:pPr>
                      <a:r>
                        <a:rPr lang="es-CL" sz="800" kern="1200" dirty="0">
                          <a:solidFill>
                            <a:schemeClr val="tx1"/>
                          </a:solidFill>
                          <a:latin typeface="Arial" pitchFamily="34" charset="0"/>
                          <a:ea typeface="Calibri"/>
                          <a:cs typeface="Arial" pitchFamily="34" charset="0"/>
                        </a:rPr>
                        <a:t>Personas y Hogares</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96">
                <a:tc>
                  <a:txBody>
                    <a:bodyPr/>
                    <a:lstStyle/>
                    <a:p>
                      <a:pPr algn="ctr">
                        <a:lnSpc>
                          <a:spcPct val="115000"/>
                        </a:lnSpc>
                        <a:spcAft>
                          <a:spcPts val="0"/>
                        </a:spcAft>
                      </a:pPr>
                      <a:r>
                        <a:rPr lang="es-CL" sz="800" b="1" dirty="0">
                          <a:solidFill>
                            <a:srgbClr val="FFFFFF"/>
                          </a:solidFill>
                          <a:latin typeface="Arial" pitchFamily="34" charset="0"/>
                          <a:ea typeface="Times New Roman"/>
                          <a:cs typeface="Arial" pitchFamily="34" charset="0"/>
                        </a:rPr>
                        <a:t>Cobertura </a:t>
                      </a:r>
                      <a:endParaRPr lang="es-CL" sz="800" dirty="0">
                        <a:latin typeface="Arial" pitchFamily="34" charset="0"/>
                        <a:ea typeface="Calibri"/>
                        <a:cs typeface="Arial" pitchFamily="34" charset="0"/>
                      </a:endParaRPr>
                    </a:p>
                  </a:txBody>
                  <a:tcPr marL="20841" marR="208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CL" sz="800" dirty="0" smtClean="0">
                          <a:latin typeface="Arial" pitchFamily="34" charset="0"/>
                          <a:ea typeface="Calibri"/>
                          <a:cs typeface="Arial" pitchFamily="34" charset="0"/>
                        </a:rPr>
                        <a:t>La cobertura geográfica del estudio es nacional. Sin embargo se excluyen áreas de difícil acceso (General Lagos, </a:t>
                      </a:r>
                      <a:r>
                        <a:rPr lang="es-CL" sz="800" dirty="0" err="1" smtClean="0">
                          <a:latin typeface="Arial" pitchFamily="34" charset="0"/>
                          <a:ea typeface="Calibri"/>
                          <a:cs typeface="Arial" pitchFamily="34" charset="0"/>
                        </a:rPr>
                        <a:t>Colchane</a:t>
                      </a:r>
                      <a:r>
                        <a:rPr lang="es-CL" sz="800" dirty="0" smtClean="0">
                          <a:latin typeface="Arial" pitchFamily="34" charset="0"/>
                          <a:ea typeface="Calibri"/>
                          <a:cs typeface="Arial" pitchFamily="34" charset="0"/>
                        </a:rPr>
                        <a:t>, </a:t>
                      </a:r>
                      <a:r>
                        <a:rPr lang="es-CL" sz="800" dirty="0" err="1" smtClean="0">
                          <a:latin typeface="Arial" pitchFamily="34" charset="0"/>
                          <a:ea typeface="Calibri"/>
                          <a:cs typeface="Arial" pitchFamily="34" charset="0"/>
                        </a:rPr>
                        <a:t>Ollagüe</a:t>
                      </a:r>
                      <a:r>
                        <a:rPr lang="es-CL" sz="800" dirty="0" smtClean="0">
                          <a:latin typeface="Arial" pitchFamily="34" charset="0"/>
                          <a:ea typeface="Calibri"/>
                          <a:cs typeface="Arial" pitchFamily="34" charset="0"/>
                        </a:rPr>
                        <a:t>, Juan Fernandez, Isla de Pascua, </a:t>
                      </a:r>
                      <a:r>
                        <a:rPr lang="es-CL" sz="800" dirty="0" err="1" smtClean="0">
                          <a:latin typeface="Arial" pitchFamily="34" charset="0"/>
                          <a:ea typeface="Calibri"/>
                          <a:cs typeface="Arial" pitchFamily="34" charset="0"/>
                        </a:rPr>
                        <a:t>Cochamó</a:t>
                      </a:r>
                      <a:r>
                        <a:rPr lang="es-CL" sz="800" dirty="0" smtClean="0">
                          <a:latin typeface="Arial" pitchFamily="34" charset="0"/>
                          <a:ea typeface="Calibri"/>
                          <a:cs typeface="Arial" pitchFamily="34" charset="0"/>
                        </a:rPr>
                        <a:t>, </a:t>
                      </a:r>
                      <a:r>
                        <a:rPr lang="es-CL" sz="800" dirty="0" err="1" smtClean="0">
                          <a:latin typeface="Arial" pitchFamily="34" charset="0"/>
                          <a:ea typeface="Calibri"/>
                          <a:cs typeface="Arial" pitchFamily="34" charset="0"/>
                        </a:rPr>
                        <a:t>Chaitén</a:t>
                      </a:r>
                      <a:r>
                        <a:rPr lang="es-CL" sz="800" dirty="0" smtClean="0">
                          <a:latin typeface="Arial" pitchFamily="34" charset="0"/>
                          <a:ea typeface="Calibri"/>
                          <a:cs typeface="Arial" pitchFamily="34" charset="0"/>
                        </a:rPr>
                        <a:t>, </a:t>
                      </a:r>
                      <a:r>
                        <a:rPr lang="es-CL" sz="800" dirty="0" err="1" smtClean="0">
                          <a:latin typeface="Arial" pitchFamily="34" charset="0"/>
                          <a:ea typeface="Calibri"/>
                          <a:cs typeface="Arial" pitchFamily="34" charset="0"/>
                        </a:rPr>
                        <a:t>Futaleufú</a:t>
                      </a:r>
                      <a:r>
                        <a:rPr lang="es-CL" sz="800" dirty="0" smtClean="0">
                          <a:latin typeface="Arial" pitchFamily="34" charset="0"/>
                          <a:ea typeface="Calibri"/>
                          <a:cs typeface="Arial" pitchFamily="34" charset="0"/>
                        </a:rPr>
                        <a:t>, </a:t>
                      </a:r>
                      <a:r>
                        <a:rPr lang="es-CL" sz="800" dirty="0" err="1" smtClean="0">
                          <a:latin typeface="Arial" pitchFamily="34" charset="0"/>
                          <a:ea typeface="Calibri"/>
                          <a:cs typeface="Arial" pitchFamily="34" charset="0"/>
                        </a:rPr>
                        <a:t>Hualaihué</a:t>
                      </a:r>
                      <a:r>
                        <a:rPr lang="es-CL" sz="800" dirty="0" smtClean="0">
                          <a:latin typeface="Arial" pitchFamily="34" charset="0"/>
                          <a:ea typeface="Calibri"/>
                          <a:cs typeface="Arial" pitchFamily="34" charset="0"/>
                        </a:rPr>
                        <a:t>, </a:t>
                      </a:r>
                      <a:r>
                        <a:rPr lang="es-CL" sz="800" dirty="0" err="1" smtClean="0">
                          <a:latin typeface="Arial" pitchFamily="34" charset="0"/>
                          <a:ea typeface="Calibri"/>
                          <a:cs typeface="Arial" pitchFamily="34" charset="0"/>
                        </a:rPr>
                        <a:t>Palena</a:t>
                      </a:r>
                      <a:r>
                        <a:rPr lang="es-CL" sz="800" dirty="0" smtClean="0">
                          <a:latin typeface="Arial" pitchFamily="34" charset="0"/>
                          <a:ea typeface="Calibri"/>
                          <a:cs typeface="Arial" pitchFamily="34" charset="0"/>
                        </a:rPr>
                        <a:t>, Lago Verde, </a:t>
                      </a:r>
                      <a:r>
                        <a:rPr lang="es-CL" sz="800" dirty="0" err="1" smtClean="0">
                          <a:latin typeface="Arial" pitchFamily="34" charset="0"/>
                          <a:ea typeface="Calibri"/>
                          <a:cs typeface="Arial" pitchFamily="34" charset="0"/>
                        </a:rPr>
                        <a:t>Güaitecas</a:t>
                      </a:r>
                      <a:r>
                        <a:rPr lang="es-CL" sz="800" dirty="0" smtClean="0">
                          <a:latin typeface="Arial" pitchFamily="34" charset="0"/>
                          <a:ea typeface="Calibri"/>
                          <a:cs typeface="Arial" pitchFamily="34" charset="0"/>
                        </a:rPr>
                        <a:t>, O´Higgins, </a:t>
                      </a:r>
                      <a:r>
                        <a:rPr lang="es-CL" sz="800" dirty="0" err="1" smtClean="0">
                          <a:latin typeface="Arial" pitchFamily="34" charset="0"/>
                          <a:ea typeface="Calibri"/>
                          <a:cs typeface="Arial" pitchFamily="34" charset="0"/>
                        </a:rPr>
                        <a:t>Tortel</a:t>
                      </a:r>
                      <a:r>
                        <a:rPr lang="es-CL" sz="800" dirty="0" smtClean="0">
                          <a:latin typeface="Arial" pitchFamily="34" charset="0"/>
                          <a:ea typeface="Calibri"/>
                          <a:cs typeface="Arial" pitchFamily="34" charset="0"/>
                        </a:rPr>
                        <a:t>, Laguna Blanca, Río Verde, San Gregorio, Cabo de Hornos (ex </a:t>
                      </a:r>
                      <a:r>
                        <a:rPr lang="es-CL" sz="800" dirty="0" err="1" smtClean="0">
                          <a:latin typeface="Arial" pitchFamily="34" charset="0"/>
                          <a:ea typeface="Calibri"/>
                          <a:cs typeface="Arial" pitchFamily="34" charset="0"/>
                        </a:rPr>
                        <a:t>Navarino</a:t>
                      </a:r>
                      <a:r>
                        <a:rPr lang="es-CL" sz="800" dirty="0" smtClean="0">
                          <a:latin typeface="Arial" pitchFamily="34" charset="0"/>
                          <a:ea typeface="Calibri"/>
                          <a:cs typeface="Arial" pitchFamily="34" charset="0"/>
                        </a:rPr>
                        <a:t>), Antártica, Primavera, </a:t>
                      </a:r>
                      <a:r>
                        <a:rPr lang="es-CL" sz="800" dirty="0" err="1" smtClean="0">
                          <a:latin typeface="Arial" pitchFamily="34" charset="0"/>
                          <a:ea typeface="Calibri"/>
                          <a:cs typeface="Arial" pitchFamily="34" charset="0"/>
                        </a:rPr>
                        <a:t>Timuakel</a:t>
                      </a:r>
                      <a:r>
                        <a:rPr lang="es-CL" sz="800" dirty="0" smtClean="0">
                          <a:latin typeface="Arial" pitchFamily="34" charset="0"/>
                          <a:ea typeface="Calibri"/>
                          <a:cs typeface="Arial" pitchFamily="34" charset="0"/>
                        </a:rPr>
                        <a:t>, Torres del </a:t>
                      </a:r>
                      <a:r>
                        <a:rPr lang="es-CL" sz="800" dirty="0" err="1" smtClean="0">
                          <a:latin typeface="Arial" pitchFamily="34" charset="0"/>
                          <a:ea typeface="Calibri"/>
                          <a:cs typeface="Arial" pitchFamily="34" charset="0"/>
                        </a:rPr>
                        <a:t>Paine</a:t>
                      </a:r>
                      <a:r>
                        <a:rPr lang="es-CL" sz="800" dirty="0" smtClean="0">
                          <a:latin typeface="Arial" pitchFamily="34" charset="0"/>
                          <a:ea typeface="Calibri"/>
                          <a:cs typeface="Arial" pitchFamily="34" charset="0"/>
                        </a:rPr>
                        <a:t>).  </a:t>
                      </a:r>
                    </a:p>
                    <a:p>
                      <a:pPr>
                        <a:lnSpc>
                          <a:spcPct val="115000"/>
                        </a:lnSpc>
                        <a:spcAft>
                          <a:spcPts val="0"/>
                        </a:spcAft>
                      </a:pPr>
                      <a:r>
                        <a:rPr lang="es-CL" sz="800" dirty="0" smtClean="0">
                          <a:latin typeface="Arial" pitchFamily="34" charset="0"/>
                          <a:ea typeface="Calibri"/>
                          <a:cs typeface="Arial" pitchFamily="34" charset="0"/>
                        </a:rPr>
                        <a:t>Estas áreas geográficas no están incluidas en el Marco Maestro del INE.</a:t>
                      </a:r>
                    </a:p>
                  </a:txBody>
                  <a:tcPr marL="20841" marR="208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348">
                <a:tc rowSpan="4">
                  <a:txBody>
                    <a:bodyPr/>
                    <a:lstStyle/>
                    <a:p>
                      <a:pPr marL="0" algn="ctr" defTabSz="457200" rtl="0" eaLnBrk="1" latinLnBrk="0" hangingPunct="1">
                        <a:lnSpc>
                          <a:spcPct val="115000"/>
                        </a:lnSpc>
                        <a:spcAft>
                          <a:spcPts val="0"/>
                        </a:spcAft>
                      </a:pPr>
                      <a:r>
                        <a:rPr lang="es-CL" sz="800" b="1" kern="1200" dirty="0" smtClean="0">
                          <a:solidFill>
                            <a:srgbClr val="FFFFFF"/>
                          </a:solidFill>
                          <a:latin typeface="Arial" pitchFamily="34" charset="0"/>
                          <a:ea typeface="Times New Roman"/>
                          <a:cs typeface="Arial" pitchFamily="34" charset="0"/>
                        </a:rPr>
                        <a:t>Tamaños logrados de </a:t>
                      </a:r>
                    </a:p>
                    <a:p>
                      <a:pPr marL="0" algn="ctr" defTabSz="457200" rtl="0" eaLnBrk="1" latinLnBrk="0" hangingPunct="1">
                        <a:lnSpc>
                          <a:spcPct val="115000"/>
                        </a:lnSpc>
                        <a:spcAft>
                          <a:spcPts val="0"/>
                        </a:spcAft>
                      </a:pPr>
                      <a:r>
                        <a:rPr lang="es-CL" sz="800" b="1" kern="1200" dirty="0" smtClean="0">
                          <a:solidFill>
                            <a:srgbClr val="FFFFFF"/>
                          </a:solidFill>
                          <a:latin typeface="Arial" pitchFamily="34" charset="0"/>
                          <a:ea typeface="Times New Roman"/>
                          <a:cs typeface="Arial" pitchFamily="34" charset="0"/>
                        </a:rPr>
                        <a:t>unidades de análisis </a:t>
                      </a:r>
                      <a:endParaRPr lang="es-CL" sz="800" b="1" kern="1200" dirty="0">
                        <a:solidFill>
                          <a:srgbClr val="FFFFFF"/>
                        </a:solidFill>
                        <a:latin typeface="Arial" pitchFamily="34" charset="0"/>
                        <a:ea typeface="Times New Roman"/>
                        <a:cs typeface="Arial" pitchFamily="34" charset="0"/>
                      </a:endParaRPr>
                    </a:p>
                  </a:txBody>
                  <a:tcPr marL="20841" marR="208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s-CL" sz="800" b="0" i="0" u="none" strike="noStrike" kern="1200" dirty="0" smtClean="0">
                          <a:solidFill>
                            <a:schemeClr val="tx1"/>
                          </a:solidFill>
                          <a:effectLst/>
                          <a:latin typeface="Verdana"/>
                          <a:ea typeface="+mn-ea"/>
                          <a:cs typeface="+mn-cs"/>
                        </a:rPr>
                        <a:t>Viviendas: 82.210 (efectivas)</a:t>
                      </a:r>
                      <a:endParaRPr lang="es-CL" sz="800" b="0" i="0" u="none" strike="noStrike" kern="1200" dirty="0">
                        <a:solidFill>
                          <a:schemeClr val="tx1"/>
                        </a:solidFill>
                        <a:effectLst/>
                        <a:latin typeface="Verdana"/>
                        <a:ea typeface="+mn-ea"/>
                        <a:cs typeface="+mn-cs"/>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659">
                <a:tc vMerge="1">
                  <a:txBody>
                    <a:bodyPr/>
                    <a:lstStyle/>
                    <a:p>
                      <a:pPr marL="0" algn="ctr" defTabSz="457200" rtl="0" eaLnBrk="1" latinLnBrk="0" hangingPunct="1">
                        <a:lnSpc>
                          <a:spcPct val="115000"/>
                        </a:lnSpc>
                        <a:spcAft>
                          <a:spcPts val="0"/>
                        </a:spcAft>
                      </a:pPr>
                      <a:endParaRPr lang="es-CL" sz="900" b="1" kern="1200" dirty="0">
                        <a:solidFill>
                          <a:srgbClr val="FFFFFF"/>
                        </a:solidFill>
                        <a:latin typeface="Arial" pitchFamily="34" charset="0"/>
                        <a:ea typeface="Times New Roman"/>
                        <a:cs typeface="Arial" pitchFamily="34" charset="0"/>
                      </a:endParaRPr>
                    </a:p>
                  </a:txBody>
                  <a:tcPr marL="20841" marR="20841" marT="0" marB="0" anchor="ctr">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r>
                        <a:rPr lang="es-CL" sz="800" b="0" i="0" u="none" strike="noStrike" kern="1200" dirty="0" smtClean="0">
                          <a:solidFill>
                            <a:srgbClr val="000000"/>
                          </a:solidFill>
                          <a:effectLst/>
                          <a:latin typeface="Verdana"/>
                          <a:ea typeface="+mn-ea"/>
                          <a:cs typeface="+mn-cs"/>
                        </a:rPr>
                        <a:t>Hogares: 83.887</a:t>
                      </a:r>
                      <a:endParaRPr lang="es-CL" sz="800" b="0" i="0" u="none" strike="noStrike" kern="1200" dirty="0">
                        <a:solidFill>
                          <a:srgbClr val="000000"/>
                        </a:solidFill>
                        <a:effectLst/>
                        <a:latin typeface="Verdana"/>
                        <a:ea typeface="+mn-ea"/>
                        <a:cs typeface="+mn-cs"/>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159348">
                <a:tc vMerge="1">
                  <a:txBody>
                    <a:bodyPr/>
                    <a:lstStyle/>
                    <a:p>
                      <a:pPr marL="0" algn="ctr" defTabSz="457200" rtl="0" eaLnBrk="1" latinLnBrk="0" hangingPunct="1">
                        <a:lnSpc>
                          <a:spcPct val="115000"/>
                        </a:lnSpc>
                        <a:spcAft>
                          <a:spcPts val="0"/>
                        </a:spcAft>
                      </a:pPr>
                      <a:endParaRPr lang="es-CL" sz="900" b="1" kern="1200" dirty="0">
                        <a:solidFill>
                          <a:srgbClr val="FFFFFF"/>
                        </a:solidFill>
                        <a:latin typeface="Arial" pitchFamily="34" charset="0"/>
                        <a:ea typeface="Times New Roman"/>
                        <a:cs typeface="Arial" pitchFamily="34" charset="0"/>
                      </a:endParaRPr>
                    </a:p>
                  </a:txBody>
                  <a:tcPr marL="20841" marR="20841" marT="0" marB="0" anchor="ctr">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nSpc>
                          <a:spcPct val="115000"/>
                        </a:lnSpc>
                        <a:spcAft>
                          <a:spcPts val="0"/>
                        </a:spcAft>
                      </a:pPr>
                      <a:r>
                        <a:rPr lang="es-CL" sz="800" b="0" i="0" u="none" strike="noStrike" dirty="0" smtClean="0">
                          <a:solidFill>
                            <a:srgbClr val="000000"/>
                          </a:solidFill>
                          <a:effectLst/>
                          <a:latin typeface="Verdana"/>
                        </a:rPr>
                        <a:t>Personas en hogares: 266.968</a:t>
                      </a:r>
                      <a:endParaRPr lang="es-CL" sz="800" dirty="0">
                        <a:latin typeface="Arial" pitchFamily="34" charset="0"/>
                        <a:ea typeface="Calibri"/>
                        <a:cs typeface="Arial" pitchFamily="34" charset="0"/>
                      </a:endParaRPr>
                    </a:p>
                  </a:txBody>
                  <a:tcPr marL="20841" marR="20841" marT="0" marB="0" anchor="ctr">
                    <a:lnL>
                      <a:noFill/>
                    </a:lnL>
                    <a:lnR w="12700" cap="flat" cmpd="sng" algn="ctr">
                      <a:solidFill>
                        <a:srgbClr val="000000"/>
                      </a:solidFill>
                      <a:prstDash val="solid"/>
                      <a:round/>
                      <a:headEnd type="none" w="med" len="med"/>
                      <a:tailEnd type="none" w="med" len="med"/>
                    </a:lnR>
                    <a:lnT>
                      <a:noFill/>
                    </a:lnT>
                    <a:lnB>
                      <a:noFill/>
                    </a:lnB>
                  </a:tcPr>
                </a:tc>
              </a:tr>
              <a:tr h="159348">
                <a:tc vMerge="1">
                  <a:txBody>
                    <a:bodyPr/>
                    <a:lstStyle/>
                    <a:p>
                      <a:pPr marL="0" algn="ctr" defTabSz="457200" rtl="0" eaLnBrk="1" latinLnBrk="0" hangingPunct="1">
                        <a:lnSpc>
                          <a:spcPct val="115000"/>
                        </a:lnSpc>
                        <a:spcAft>
                          <a:spcPts val="0"/>
                        </a:spcAft>
                      </a:pPr>
                      <a:endParaRPr lang="es-CL" sz="900" b="1" kern="1200" dirty="0">
                        <a:solidFill>
                          <a:srgbClr val="FFFFFF"/>
                        </a:solidFill>
                        <a:latin typeface="Arial" pitchFamily="34" charset="0"/>
                        <a:ea typeface="Times New Roman"/>
                        <a:cs typeface="Arial" pitchFamily="34" charset="0"/>
                      </a:endParaRPr>
                    </a:p>
                  </a:txBody>
                  <a:tcPr marL="20841" marR="2084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s-CL" sz="800" b="0" i="0" u="none" strike="noStrike" dirty="0" smtClean="0">
                          <a:solidFill>
                            <a:srgbClr val="000000"/>
                          </a:solidFill>
                          <a:effectLst/>
                          <a:latin typeface="Verdana"/>
                        </a:rPr>
                        <a:t>Núcleos</a:t>
                      </a:r>
                      <a:r>
                        <a:rPr lang="es-CL" sz="800" b="0" i="0" u="none" strike="noStrike" baseline="0" dirty="0" smtClean="0">
                          <a:solidFill>
                            <a:srgbClr val="000000"/>
                          </a:solidFill>
                          <a:effectLst/>
                          <a:latin typeface="Verdana"/>
                        </a:rPr>
                        <a:t> familiares: </a:t>
                      </a:r>
                      <a:r>
                        <a:rPr lang="es-CL" sz="800" b="0" i="0" u="none" strike="noStrike" dirty="0" smtClean="0">
                          <a:solidFill>
                            <a:srgbClr val="000000"/>
                          </a:solidFill>
                          <a:effectLst/>
                          <a:latin typeface="Verdana"/>
                        </a:rPr>
                        <a:t>100.271</a:t>
                      </a:r>
                    </a:p>
                  </a:txBody>
                  <a:tcPr marL="20841" marR="2084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15468">
                <a:tc rowSpan="2">
                  <a:txBody>
                    <a:bodyPr/>
                    <a:lstStyle/>
                    <a:p>
                      <a:pPr algn="ctr">
                        <a:lnSpc>
                          <a:spcPct val="115000"/>
                        </a:lnSpc>
                        <a:spcAft>
                          <a:spcPts val="0"/>
                        </a:spcAft>
                      </a:pPr>
                      <a:r>
                        <a:rPr lang="es-CL" sz="800" b="1" dirty="0">
                          <a:solidFill>
                            <a:srgbClr val="FFFFFF"/>
                          </a:solidFill>
                          <a:latin typeface="Arial" pitchFamily="34" charset="0"/>
                          <a:ea typeface="Times New Roman"/>
                          <a:cs typeface="Arial" pitchFamily="34" charset="0"/>
                        </a:rPr>
                        <a:t>Marco </a:t>
                      </a:r>
                      <a:r>
                        <a:rPr lang="es-CL" sz="800" b="1" dirty="0" err="1">
                          <a:solidFill>
                            <a:srgbClr val="FFFFFF"/>
                          </a:solidFill>
                          <a:latin typeface="Arial" pitchFamily="34" charset="0"/>
                          <a:ea typeface="Times New Roman"/>
                          <a:cs typeface="Arial" pitchFamily="34" charset="0"/>
                        </a:rPr>
                        <a:t>muestral</a:t>
                      </a:r>
                      <a:r>
                        <a:rPr lang="es-CL" sz="800" b="1" dirty="0">
                          <a:solidFill>
                            <a:srgbClr val="FFFFFF"/>
                          </a:solidFill>
                          <a:latin typeface="Arial" pitchFamily="34" charset="0"/>
                          <a:ea typeface="Times New Roman"/>
                          <a:cs typeface="Arial" pitchFamily="34" charset="0"/>
                        </a:rPr>
                        <a:t> </a:t>
                      </a:r>
                      <a:endParaRPr lang="es-CL" sz="800" dirty="0">
                        <a:latin typeface="Arial" pitchFamily="34" charset="0"/>
                        <a:ea typeface="Calibri"/>
                        <a:cs typeface="Arial" pitchFamily="34" charset="0"/>
                      </a:endParaRPr>
                    </a:p>
                  </a:txBody>
                  <a:tcPr marL="20841" marR="208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algn="l" defTabSz="457200" rtl="0" eaLnBrk="1" latinLnBrk="0" hangingPunct="1">
                        <a:lnSpc>
                          <a:spcPct val="115000"/>
                        </a:lnSpc>
                        <a:spcAft>
                          <a:spcPts val="0"/>
                        </a:spcAft>
                      </a:pPr>
                      <a:r>
                        <a:rPr lang="es-CL" sz="800" kern="1200" dirty="0" smtClean="0">
                          <a:solidFill>
                            <a:srgbClr val="000000"/>
                          </a:solidFill>
                          <a:latin typeface="Arial" pitchFamily="34" charset="0"/>
                          <a:ea typeface="Times New Roman"/>
                          <a:cs typeface="Arial" pitchFamily="34" charset="0"/>
                        </a:rPr>
                        <a:t>Marco </a:t>
                      </a:r>
                      <a:r>
                        <a:rPr lang="es-CL" sz="800" kern="1200" dirty="0" err="1" smtClean="0">
                          <a:solidFill>
                            <a:srgbClr val="000000"/>
                          </a:solidFill>
                          <a:latin typeface="Arial" pitchFamily="34" charset="0"/>
                          <a:ea typeface="Times New Roman"/>
                          <a:cs typeface="Arial" pitchFamily="34" charset="0"/>
                        </a:rPr>
                        <a:t>muestral</a:t>
                      </a:r>
                      <a:r>
                        <a:rPr lang="es-CL" sz="800" kern="1200" dirty="0" smtClean="0">
                          <a:solidFill>
                            <a:srgbClr val="000000"/>
                          </a:solidFill>
                          <a:latin typeface="Arial" pitchFamily="34" charset="0"/>
                          <a:ea typeface="Times New Roman"/>
                          <a:cs typeface="Arial" pitchFamily="34" charset="0"/>
                        </a:rPr>
                        <a:t> de manzanas para el área urbana y Resto de Áreas Urbanas de 2008 del INE (MM2008</a:t>
                      </a:r>
                      <a:r>
                        <a:rPr lang="es-CL" sz="800" kern="1200" dirty="0" smtClean="0">
                          <a:solidFill>
                            <a:schemeClr val="tx1"/>
                          </a:solidFill>
                          <a:latin typeface="Arial" pitchFamily="34" charset="0"/>
                          <a:ea typeface="Times New Roman"/>
                          <a:cs typeface="Arial" pitchFamily="34" charset="0"/>
                        </a:rPr>
                        <a:t>), actualizado parcialmente para Casen 2015.</a:t>
                      </a:r>
                      <a:endParaRPr lang="es-CL" sz="800" kern="1200" dirty="0">
                        <a:solidFill>
                          <a:schemeClr val="tx1"/>
                        </a:solidFill>
                        <a:latin typeface="Arial" pitchFamily="34" charset="0"/>
                        <a:ea typeface="Times New Roman"/>
                        <a:cs typeface="Arial" pitchFamily="34" charset="0"/>
                      </a:endParaRPr>
                    </a:p>
                  </a:txBody>
                  <a:tcPr marL="20841" marR="208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3918">
                <a:tc vMerge="1">
                  <a:txBody>
                    <a:bodyPr/>
                    <a:lstStyle/>
                    <a:p>
                      <a:endParaRPr lang="es-CL"/>
                    </a:p>
                  </a:txBody>
                  <a:tcPr/>
                </a:tc>
                <a:tc>
                  <a:txBody>
                    <a:bodyPr/>
                    <a:lstStyle/>
                    <a:p>
                      <a:pPr marL="0" algn="l" defTabSz="457200" rtl="0" eaLnBrk="1" latinLnBrk="0" hangingPunct="1">
                        <a:lnSpc>
                          <a:spcPct val="115000"/>
                        </a:lnSpc>
                        <a:spcAft>
                          <a:spcPts val="0"/>
                        </a:spcAft>
                      </a:pPr>
                      <a:r>
                        <a:rPr lang="es-CL" sz="800" kern="1200" dirty="0" smtClean="0">
                          <a:solidFill>
                            <a:srgbClr val="000000"/>
                          </a:solidFill>
                          <a:latin typeface="Arial" pitchFamily="34" charset="0"/>
                          <a:ea typeface="Times New Roman"/>
                          <a:cs typeface="Arial" pitchFamily="34" charset="0"/>
                        </a:rPr>
                        <a:t>Marco </a:t>
                      </a:r>
                      <a:r>
                        <a:rPr lang="es-CL" sz="800" kern="1200" dirty="0" err="1" smtClean="0">
                          <a:solidFill>
                            <a:srgbClr val="000000"/>
                          </a:solidFill>
                          <a:latin typeface="Arial" pitchFamily="34" charset="0"/>
                          <a:ea typeface="Times New Roman"/>
                          <a:cs typeface="Arial" pitchFamily="34" charset="0"/>
                        </a:rPr>
                        <a:t>muestral</a:t>
                      </a:r>
                      <a:r>
                        <a:rPr lang="es-CL" sz="800" kern="1200" dirty="0" smtClean="0">
                          <a:solidFill>
                            <a:srgbClr val="000000"/>
                          </a:solidFill>
                          <a:latin typeface="Arial" pitchFamily="34" charset="0"/>
                          <a:ea typeface="Times New Roman"/>
                          <a:cs typeface="Arial" pitchFamily="34" charset="0"/>
                        </a:rPr>
                        <a:t> de secciones para el área rural y Resto de Áreas Urbanas de 2002 del INE (MS2002)</a:t>
                      </a:r>
                      <a:endParaRPr lang="es-CL" sz="800" kern="1200" dirty="0">
                        <a:solidFill>
                          <a:srgbClr val="000000"/>
                        </a:solidFill>
                        <a:latin typeface="Arial" pitchFamily="34" charset="0"/>
                        <a:ea typeface="Times New Roman"/>
                        <a:cs typeface="Arial" pitchFamily="34" charset="0"/>
                      </a:endParaRPr>
                    </a:p>
                  </a:txBody>
                  <a:tcPr marL="20841" marR="2084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15468">
                <a:tc>
                  <a:txBody>
                    <a:bodyPr/>
                    <a:lstStyle/>
                    <a:p>
                      <a:pPr algn="ctr">
                        <a:lnSpc>
                          <a:spcPct val="115000"/>
                        </a:lnSpc>
                        <a:spcAft>
                          <a:spcPts val="0"/>
                        </a:spcAft>
                      </a:pPr>
                      <a:r>
                        <a:rPr lang="es-CL" sz="800" b="1">
                          <a:solidFill>
                            <a:srgbClr val="FFFFFF"/>
                          </a:solidFill>
                          <a:latin typeface="Arial" pitchFamily="34" charset="0"/>
                          <a:ea typeface="Times New Roman"/>
                          <a:cs typeface="Arial" pitchFamily="34" charset="0"/>
                        </a:rPr>
                        <a:t>Diseño de la muestra </a:t>
                      </a:r>
                      <a:endParaRPr lang="es-CL" sz="800">
                        <a:latin typeface="Arial" pitchFamily="34" charset="0"/>
                        <a:ea typeface="Calibri"/>
                        <a:cs typeface="Arial" pitchFamily="34" charset="0"/>
                      </a:endParaRPr>
                    </a:p>
                  </a:txBody>
                  <a:tcPr marL="20841" marR="208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algn="l" defTabSz="457200" rtl="0" eaLnBrk="1" fontAlgn="ctr" latinLnBrk="0" hangingPunct="1">
                        <a:lnSpc>
                          <a:spcPct val="115000"/>
                        </a:lnSpc>
                        <a:spcAft>
                          <a:spcPts val="0"/>
                        </a:spcAft>
                      </a:pPr>
                      <a:r>
                        <a:rPr lang="es-CL" sz="800" kern="1200" dirty="0">
                          <a:solidFill>
                            <a:srgbClr val="000000"/>
                          </a:solidFill>
                          <a:latin typeface="Arial" pitchFamily="34" charset="0"/>
                          <a:ea typeface="Times New Roman"/>
                          <a:cs typeface="Arial" pitchFamily="34" charset="0"/>
                        </a:rPr>
                        <a:t>Probabilístico, estratificado, por conglomerado y en múltiples etapas. </a:t>
                      </a:r>
                      <a:endParaRPr lang="es-CL" sz="800" kern="1200" dirty="0" smtClean="0">
                        <a:solidFill>
                          <a:srgbClr val="000000"/>
                        </a:solidFill>
                        <a:latin typeface="Arial" pitchFamily="34" charset="0"/>
                        <a:ea typeface="Times New Roman"/>
                        <a:cs typeface="Arial" pitchFamily="34" charset="0"/>
                      </a:endParaRPr>
                    </a:p>
                    <a:p>
                      <a:pPr marL="0" algn="l" defTabSz="457200" rtl="0" eaLnBrk="1" fontAlgn="ctr" latinLnBrk="0" hangingPunct="1">
                        <a:lnSpc>
                          <a:spcPct val="115000"/>
                        </a:lnSpc>
                        <a:spcAft>
                          <a:spcPts val="0"/>
                        </a:spcAft>
                      </a:pPr>
                      <a:r>
                        <a:rPr lang="es-CL" sz="800" kern="1200" dirty="0" smtClean="0">
                          <a:solidFill>
                            <a:srgbClr val="000000"/>
                          </a:solidFill>
                          <a:latin typeface="Arial" pitchFamily="34" charset="0"/>
                          <a:ea typeface="Times New Roman"/>
                          <a:cs typeface="Arial" pitchFamily="34" charset="0"/>
                        </a:rPr>
                        <a:t>La </a:t>
                      </a:r>
                      <a:r>
                        <a:rPr lang="es-CL" sz="800" kern="1200" dirty="0">
                          <a:solidFill>
                            <a:srgbClr val="000000"/>
                          </a:solidFill>
                          <a:latin typeface="Arial" pitchFamily="34" charset="0"/>
                          <a:ea typeface="Times New Roman"/>
                          <a:cs typeface="Arial" pitchFamily="34" charset="0"/>
                        </a:rPr>
                        <a:t>unidad final de selección es la vivienda.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670">
                <a:tc>
                  <a:txBody>
                    <a:bodyPr/>
                    <a:lstStyle/>
                    <a:p>
                      <a:pPr algn="ctr">
                        <a:lnSpc>
                          <a:spcPct val="115000"/>
                        </a:lnSpc>
                        <a:spcAft>
                          <a:spcPts val="0"/>
                        </a:spcAft>
                      </a:pPr>
                      <a:r>
                        <a:rPr lang="es-CL" sz="800" b="1" dirty="0">
                          <a:solidFill>
                            <a:srgbClr val="FFFFFF"/>
                          </a:solidFill>
                          <a:latin typeface="Arial" pitchFamily="34" charset="0"/>
                          <a:ea typeface="Times New Roman"/>
                          <a:cs typeface="Arial" pitchFamily="34" charset="0"/>
                        </a:rPr>
                        <a:t>Representatividad</a:t>
                      </a:r>
                      <a:endParaRPr lang="es-CL" sz="800" dirty="0">
                        <a:latin typeface="Arial" pitchFamily="34" charset="0"/>
                        <a:ea typeface="Calibri"/>
                        <a:cs typeface="Arial" pitchFamily="34" charset="0"/>
                      </a:endParaRPr>
                    </a:p>
                  </a:txBody>
                  <a:tcPr marL="21537" marR="2153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CL" sz="800" dirty="0" smtClean="0">
                          <a:latin typeface="Arial" pitchFamily="34" charset="0"/>
                          <a:ea typeface="Calibri"/>
                          <a:cs typeface="Arial" pitchFamily="34" charset="0"/>
                        </a:rPr>
                        <a:t>Nacional </a:t>
                      </a:r>
                    </a:p>
                    <a:p>
                      <a:pPr>
                        <a:lnSpc>
                          <a:spcPct val="115000"/>
                        </a:lnSpc>
                        <a:spcAft>
                          <a:spcPts val="0"/>
                        </a:spcAft>
                      </a:pPr>
                      <a:r>
                        <a:rPr lang="es-CL" sz="800" dirty="0" smtClean="0">
                          <a:latin typeface="Arial" pitchFamily="34" charset="0"/>
                          <a:ea typeface="Calibri"/>
                          <a:cs typeface="Arial" pitchFamily="34" charset="0"/>
                        </a:rPr>
                        <a:t>Áreas geográficas Urbana y Rural </a:t>
                      </a:r>
                    </a:p>
                    <a:p>
                      <a:pPr>
                        <a:lnSpc>
                          <a:spcPct val="115000"/>
                        </a:lnSpc>
                        <a:spcAft>
                          <a:spcPts val="0"/>
                        </a:spcAft>
                      </a:pPr>
                      <a:r>
                        <a:rPr lang="es-CL" sz="800" dirty="0" smtClean="0">
                          <a:latin typeface="Arial" pitchFamily="34" charset="0"/>
                          <a:ea typeface="Calibri"/>
                          <a:cs typeface="Arial" pitchFamily="34" charset="0"/>
                        </a:rPr>
                        <a:t>Regiones, Provincias</a:t>
                      </a:r>
                    </a:p>
                    <a:p>
                      <a:pPr>
                        <a:lnSpc>
                          <a:spcPct val="115000"/>
                        </a:lnSpc>
                        <a:spcAft>
                          <a:spcPts val="0"/>
                        </a:spcAft>
                      </a:pPr>
                      <a:r>
                        <a:rPr lang="es-CL" sz="800" dirty="0" smtClean="0">
                          <a:latin typeface="Arial" pitchFamily="34" charset="0"/>
                          <a:ea typeface="Calibri"/>
                          <a:cs typeface="Arial" pitchFamily="34" charset="0"/>
                        </a:rPr>
                        <a:t>139 comunas que concentran 80% o más de las</a:t>
                      </a:r>
                      <a:r>
                        <a:rPr lang="es-CL" sz="800" baseline="0" dirty="0" smtClean="0">
                          <a:latin typeface="Arial" pitchFamily="34" charset="0"/>
                          <a:ea typeface="Calibri"/>
                          <a:cs typeface="Arial" pitchFamily="34" charset="0"/>
                        </a:rPr>
                        <a:t> viviendas de cada región según Marcos </a:t>
                      </a:r>
                      <a:r>
                        <a:rPr lang="es-CL" sz="800" baseline="0" dirty="0" err="1" smtClean="0">
                          <a:latin typeface="Arial" pitchFamily="34" charset="0"/>
                          <a:ea typeface="Calibri"/>
                          <a:cs typeface="Arial" pitchFamily="34" charset="0"/>
                        </a:rPr>
                        <a:t>Muestrales</a:t>
                      </a:r>
                      <a:r>
                        <a:rPr lang="es-CL" sz="800" baseline="0" dirty="0" smtClean="0">
                          <a:latin typeface="Arial" pitchFamily="34" charset="0"/>
                          <a:ea typeface="Calibri"/>
                          <a:cs typeface="Arial" pitchFamily="34" charset="0"/>
                        </a:rPr>
                        <a:t> de INE</a:t>
                      </a:r>
                      <a:r>
                        <a:rPr lang="es-CL" sz="800" dirty="0" smtClean="0">
                          <a:latin typeface="Arial" pitchFamily="34" charset="0"/>
                          <a:ea typeface="Calibri"/>
                          <a:cs typeface="Arial" pitchFamily="34" charset="0"/>
                        </a:rPr>
                        <a:t> (entre tales comunas están las capitales provinciales y regionales presentes en marcos </a:t>
                      </a:r>
                      <a:r>
                        <a:rPr lang="es-CL" sz="800" dirty="0" err="1" smtClean="0">
                          <a:latin typeface="Arial" pitchFamily="34" charset="0"/>
                          <a:ea typeface="Calibri"/>
                          <a:cs typeface="Arial" pitchFamily="34" charset="0"/>
                        </a:rPr>
                        <a:t>muestrales</a:t>
                      </a:r>
                      <a:r>
                        <a:rPr lang="es-CL" sz="800" dirty="0" smtClean="0">
                          <a:latin typeface="Arial" pitchFamily="34" charset="0"/>
                          <a:ea typeface="Calibri"/>
                          <a:cs typeface="Arial" pitchFamily="34" charset="0"/>
                        </a:rPr>
                        <a:t> INE)</a:t>
                      </a:r>
                    </a:p>
                  </a:txBody>
                  <a:tcPr marL="21537" marR="2153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Content Placeholder 4"/>
          <p:cNvSpPr txBox="1">
            <a:spLocks/>
          </p:cNvSpPr>
          <p:nvPr/>
        </p:nvSpPr>
        <p:spPr>
          <a:xfrm>
            <a:off x="356095" y="702834"/>
            <a:ext cx="5218546" cy="637359"/>
          </a:xfrm>
          <a:prstGeom prst="rect">
            <a:avLst/>
          </a:prstGeom>
        </p:spPr>
        <p:txBody>
          <a:bodyPr vert="horz" lIns="91440" tIns="45720" rIns="91440" bIns="4572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s-ES_tradnl" sz="2700" b="1" dirty="0" smtClean="0">
              <a:solidFill>
                <a:schemeClr val="tx1">
                  <a:lumMod val="65000"/>
                  <a:lumOff val="35000"/>
                </a:schemeClr>
              </a:solidFill>
              <a:latin typeface="Arial"/>
              <a:cs typeface="Arial"/>
            </a:endParaRPr>
          </a:p>
        </p:txBody>
      </p:sp>
      <p:sp>
        <p:nvSpPr>
          <p:cNvPr id="16" name="Content Placeholder 4"/>
          <p:cNvSpPr txBox="1">
            <a:spLocks/>
          </p:cNvSpPr>
          <p:nvPr/>
        </p:nvSpPr>
        <p:spPr>
          <a:xfrm>
            <a:off x="356095" y="702834"/>
            <a:ext cx="5218546" cy="637359"/>
          </a:xfrm>
          <a:prstGeom prst="rect">
            <a:avLst/>
          </a:prstGeom>
        </p:spPr>
        <p:txBody>
          <a:bodyPr vert="horz" lIns="91440" tIns="45720" rIns="91440" bIns="4572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s-ES_tradnl" sz="2700" b="1" dirty="0" smtClean="0">
              <a:solidFill>
                <a:schemeClr val="tx1">
                  <a:lumMod val="75000"/>
                  <a:lumOff val="25000"/>
                </a:schemeClr>
              </a:solidFill>
              <a:latin typeface="Arial"/>
              <a:cs typeface="Arial"/>
            </a:endParaRPr>
          </a:p>
        </p:txBody>
      </p:sp>
      <p:sp>
        <p:nvSpPr>
          <p:cNvPr id="9" name="Rectangle 1"/>
          <p:cNvSpPr>
            <a:spLocks noChangeArrowheads="1"/>
          </p:cNvSpPr>
          <p:nvPr/>
        </p:nvSpPr>
        <p:spPr bwMode="auto">
          <a:xfrm>
            <a:off x="831274" y="121534"/>
            <a:ext cx="813667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a:solidFill>
                  <a:schemeClr val="tx2">
                    <a:lumMod val="60000"/>
                    <a:lumOff val="40000"/>
                  </a:schemeClr>
                </a:solidFill>
                <a:latin typeface="Verdana"/>
                <a:ea typeface="Calibri" pitchFamily="34" charset="0"/>
                <a:cs typeface="Verdana"/>
              </a:rPr>
              <a:t>FICHA TÉCNICA </a:t>
            </a:r>
            <a:r>
              <a:rPr lang="es-CL" sz="1600" b="1" dirty="0" smtClean="0">
                <a:solidFill>
                  <a:schemeClr val="tx2">
                    <a:lumMod val="60000"/>
                    <a:lumOff val="40000"/>
                  </a:schemeClr>
                </a:solidFill>
                <a:latin typeface="Verdana"/>
                <a:ea typeface="Calibri" pitchFamily="34" charset="0"/>
                <a:cs typeface="Verdana"/>
              </a:rPr>
              <a:t>ENCUESTA CASEN 2015</a:t>
            </a:r>
            <a:endParaRPr lang="es-CL" sz="1600" b="1" dirty="0">
              <a:solidFill>
                <a:schemeClr val="tx2">
                  <a:lumMod val="60000"/>
                  <a:lumOff val="40000"/>
                </a:schemeClr>
              </a:solidFill>
              <a:latin typeface="Verdana"/>
              <a:ea typeface="Calibri" pitchFamily="34" charset="0"/>
              <a:cs typeface="Verdana"/>
            </a:endParaRPr>
          </a:p>
        </p:txBody>
      </p:sp>
    </p:spTree>
    <p:extLst>
      <p:ext uri="{BB962C8B-B14F-4D97-AF65-F5344CB8AC3E}">
        <p14:creationId xmlns:p14="http://schemas.microsoft.com/office/powerpoint/2010/main" val="846535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356095" y="702834"/>
            <a:ext cx="5218546" cy="637359"/>
          </a:xfrm>
          <a:prstGeom prst="rect">
            <a:avLst/>
          </a:prstGeom>
        </p:spPr>
        <p:txBody>
          <a:bodyPr vert="horz" lIns="91440" tIns="45720" rIns="91440" bIns="4572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s-ES_tradnl" sz="2700" b="1" dirty="0" smtClean="0">
              <a:solidFill>
                <a:schemeClr val="tx1">
                  <a:lumMod val="65000"/>
                  <a:lumOff val="35000"/>
                </a:schemeClr>
              </a:solidFill>
              <a:latin typeface="Arial"/>
              <a:cs typeface="Arial"/>
            </a:endParaRPr>
          </a:p>
        </p:txBody>
      </p:sp>
      <p:sp>
        <p:nvSpPr>
          <p:cNvPr id="13" name="Content Placeholder 4"/>
          <p:cNvSpPr txBox="1">
            <a:spLocks/>
          </p:cNvSpPr>
          <p:nvPr/>
        </p:nvSpPr>
        <p:spPr>
          <a:xfrm>
            <a:off x="356095" y="702834"/>
            <a:ext cx="5218546" cy="637359"/>
          </a:xfrm>
          <a:prstGeom prst="rect">
            <a:avLst/>
          </a:prstGeom>
        </p:spPr>
        <p:txBody>
          <a:bodyPr vert="horz" lIns="91440" tIns="45720" rIns="91440" bIns="4572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s-ES_tradnl" sz="2700" b="1" dirty="0" smtClean="0">
              <a:solidFill>
                <a:schemeClr val="tx1">
                  <a:lumMod val="75000"/>
                  <a:lumOff val="25000"/>
                </a:schemeClr>
              </a:solidFill>
              <a:latin typeface="Arial"/>
              <a:cs typeface="Arial"/>
            </a:endParaRPr>
          </a:p>
        </p:txBody>
      </p:sp>
      <p:graphicFrame>
        <p:nvGraphicFramePr>
          <p:cNvPr id="15" name="14 Tabla"/>
          <p:cNvGraphicFramePr>
            <a:graphicFrameLocks noGrp="1"/>
          </p:cNvGraphicFramePr>
          <p:nvPr>
            <p:extLst>
              <p:ext uri="{D42A27DB-BD31-4B8C-83A1-F6EECF244321}">
                <p14:modId xmlns:p14="http://schemas.microsoft.com/office/powerpoint/2010/main" val="3296536255"/>
              </p:ext>
            </p:extLst>
          </p:nvPr>
        </p:nvGraphicFramePr>
        <p:xfrm>
          <a:off x="1436876" y="573881"/>
          <a:ext cx="7383769" cy="4120256"/>
        </p:xfrm>
        <a:graphic>
          <a:graphicData uri="http://schemas.openxmlformats.org/drawingml/2006/table">
            <a:tbl>
              <a:tblPr/>
              <a:tblGrid>
                <a:gridCol w="1848711"/>
                <a:gridCol w="5535058"/>
              </a:tblGrid>
              <a:tr h="1623953">
                <a:tc>
                  <a:txBody>
                    <a:bodyPr/>
                    <a:lstStyle/>
                    <a:p>
                      <a:pPr algn="ctr">
                        <a:lnSpc>
                          <a:spcPct val="115000"/>
                        </a:lnSpc>
                        <a:spcAft>
                          <a:spcPts val="0"/>
                        </a:spcAft>
                      </a:pPr>
                      <a:r>
                        <a:rPr lang="es-CL" sz="800" b="1" dirty="0">
                          <a:solidFill>
                            <a:srgbClr val="FFFFFF"/>
                          </a:solidFill>
                          <a:latin typeface="Arial" pitchFamily="34" charset="0"/>
                          <a:ea typeface="Times New Roman"/>
                          <a:cs typeface="Arial" pitchFamily="34" charset="0"/>
                        </a:rPr>
                        <a:t>Error </a:t>
                      </a:r>
                      <a:r>
                        <a:rPr lang="es-CL" sz="800" b="1" dirty="0" err="1">
                          <a:solidFill>
                            <a:srgbClr val="FFFFFF"/>
                          </a:solidFill>
                          <a:latin typeface="Arial" pitchFamily="34" charset="0"/>
                          <a:ea typeface="Times New Roman"/>
                          <a:cs typeface="Arial" pitchFamily="34" charset="0"/>
                        </a:rPr>
                        <a:t>muestral</a:t>
                      </a:r>
                      <a:r>
                        <a:rPr lang="es-CL" sz="800" b="1" dirty="0">
                          <a:solidFill>
                            <a:srgbClr val="FFFFFF"/>
                          </a:solidFill>
                          <a:latin typeface="Arial" pitchFamily="34" charset="0"/>
                          <a:ea typeface="Times New Roman"/>
                          <a:cs typeface="Arial" pitchFamily="34" charset="0"/>
                        </a:rPr>
                        <a:t> </a:t>
                      </a:r>
                      <a:endParaRPr lang="es-CL" sz="800" dirty="0">
                        <a:latin typeface="Arial" pitchFamily="34" charset="0"/>
                        <a:ea typeface="Calibri"/>
                        <a:cs typeface="Arial" pitchFamily="34" charset="0"/>
                      </a:endParaRPr>
                    </a:p>
                  </a:txBody>
                  <a:tcPr marL="20841" marR="20841"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F81BD"/>
                    </a:solidFill>
                  </a:tcPr>
                </a:tc>
                <a:tc>
                  <a:txBody>
                    <a:bodyPr/>
                    <a:lstStyle/>
                    <a:p>
                      <a:pPr>
                        <a:lnSpc>
                          <a:spcPct val="115000"/>
                        </a:lnSpc>
                        <a:spcAft>
                          <a:spcPts val="0"/>
                        </a:spcAft>
                      </a:pPr>
                      <a:r>
                        <a:rPr lang="es-CL" sz="800" kern="1200" dirty="0" smtClean="0">
                          <a:solidFill>
                            <a:schemeClr val="tx1"/>
                          </a:solidFill>
                          <a:latin typeface="Arial" pitchFamily="34" charset="0"/>
                          <a:ea typeface="Times New Roman"/>
                          <a:cs typeface="Arial" pitchFamily="34" charset="0"/>
                        </a:rPr>
                        <a:t>La variable de interés en la determinación del tamaño </a:t>
                      </a:r>
                      <a:r>
                        <a:rPr lang="es-CL" sz="800" kern="1200" dirty="0" err="1" smtClean="0">
                          <a:solidFill>
                            <a:schemeClr val="tx1"/>
                          </a:solidFill>
                          <a:latin typeface="Arial" pitchFamily="34" charset="0"/>
                          <a:ea typeface="Times New Roman"/>
                          <a:cs typeface="Arial" pitchFamily="34" charset="0"/>
                        </a:rPr>
                        <a:t>muestral</a:t>
                      </a:r>
                      <a:r>
                        <a:rPr lang="es-CL" sz="800" kern="1200" dirty="0" smtClean="0">
                          <a:solidFill>
                            <a:schemeClr val="tx1"/>
                          </a:solidFill>
                          <a:latin typeface="Arial" pitchFamily="34" charset="0"/>
                          <a:ea typeface="Times New Roman"/>
                          <a:cs typeface="Arial" pitchFamily="34" charset="0"/>
                        </a:rPr>
                        <a:t> es la tasa de pobreza por ingresos, para la cual se fijaron errores absolutos regionales esperados de 1 a 4 puntos porcentuales y un error absoluto esperado de 0,5 puntos porcentuales (</a:t>
                      </a:r>
                      <a:r>
                        <a:rPr lang="es-CL" sz="800" kern="1200" dirty="0" err="1" smtClean="0">
                          <a:solidFill>
                            <a:schemeClr val="tx1"/>
                          </a:solidFill>
                          <a:latin typeface="Arial" pitchFamily="34" charset="0"/>
                          <a:ea typeface="Times New Roman"/>
                          <a:cs typeface="Arial" pitchFamily="34" charset="0"/>
                        </a:rPr>
                        <a:t>pp</a:t>
                      </a:r>
                      <a:r>
                        <a:rPr lang="es-CL" sz="800" kern="1200" dirty="0" smtClean="0">
                          <a:solidFill>
                            <a:schemeClr val="tx1"/>
                          </a:solidFill>
                          <a:latin typeface="Arial" pitchFamily="34" charset="0"/>
                          <a:ea typeface="Times New Roman"/>
                          <a:cs typeface="Arial" pitchFamily="34" charset="0"/>
                        </a:rPr>
                        <a:t>) a nivel nacional. El error relativo esperado a nivel regional no superaba 35% (salvo en la Región de Magallanes). </a:t>
                      </a:r>
                    </a:p>
                    <a:p>
                      <a:pPr>
                        <a:lnSpc>
                          <a:spcPct val="115000"/>
                        </a:lnSpc>
                        <a:spcAft>
                          <a:spcPts val="0"/>
                        </a:spcAft>
                      </a:pPr>
                      <a:r>
                        <a:rPr lang="es-CL" sz="800" kern="1200" dirty="0" smtClean="0">
                          <a:solidFill>
                            <a:schemeClr val="tx1"/>
                          </a:solidFill>
                          <a:latin typeface="Arial" pitchFamily="34" charset="0"/>
                          <a:ea typeface="Times New Roman"/>
                          <a:cs typeface="Arial" pitchFamily="34" charset="0"/>
                        </a:rPr>
                        <a:t>En las comunas con representatividad, </a:t>
                      </a:r>
                      <a:r>
                        <a:rPr lang="es-CL" sz="800" kern="1200" baseline="0" dirty="0" smtClean="0">
                          <a:solidFill>
                            <a:schemeClr val="tx1"/>
                          </a:solidFill>
                          <a:latin typeface="Arial" pitchFamily="34" charset="0"/>
                          <a:ea typeface="Times New Roman"/>
                          <a:cs typeface="Arial" pitchFamily="34" charset="0"/>
                        </a:rPr>
                        <a:t>e</a:t>
                      </a:r>
                      <a:r>
                        <a:rPr lang="es-CL" sz="800" kern="1200" dirty="0" smtClean="0">
                          <a:solidFill>
                            <a:schemeClr val="tx1"/>
                          </a:solidFill>
                          <a:latin typeface="Arial" pitchFamily="34" charset="0"/>
                          <a:ea typeface="Times New Roman"/>
                          <a:cs typeface="Arial" pitchFamily="34" charset="0"/>
                        </a:rPr>
                        <a:t>l error absoluto máximo esperado para la tasa de pobreza por ingresos era de 9,5 puntos porcentuales (excepto en una capital provincial) y el error relativo esperado</a:t>
                      </a:r>
                      <a:r>
                        <a:rPr lang="es-CL" sz="800" kern="1200" baseline="0" dirty="0" smtClean="0">
                          <a:solidFill>
                            <a:schemeClr val="tx1"/>
                          </a:solidFill>
                          <a:latin typeface="Arial" pitchFamily="34" charset="0"/>
                          <a:ea typeface="Times New Roman"/>
                          <a:cs typeface="Arial" pitchFamily="34" charset="0"/>
                        </a:rPr>
                        <a:t> </a:t>
                      </a:r>
                      <a:r>
                        <a:rPr lang="es-CL" sz="800" kern="1200" dirty="0" smtClean="0">
                          <a:solidFill>
                            <a:schemeClr val="tx1"/>
                          </a:solidFill>
                          <a:latin typeface="Arial" pitchFamily="34" charset="0"/>
                          <a:ea typeface="Times New Roman"/>
                          <a:cs typeface="Arial" pitchFamily="34" charset="0"/>
                        </a:rPr>
                        <a:t>se diferenció por tramos, dependiendo de la magnitud de la tasa de pobreza por ingresos estimada para el año 2013. </a:t>
                      </a:r>
                    </a:p>
                    <a:p>
                      <a:pPr marL="0" marR="0" indent="0" algn="l" defTabSz="457200" rtl="0" eaLnBrk="1" fontAlgn="auto" latinLnBrk="0" hangingPunct="1">
                        <a:lnSpc>
                          <a:spcPct val="115000"/>
                        </a:lnSpc>
                        <a:spcBef>
                          <a:spcPts val="0"/>
                        </a:spcBef>
                        <a:spcAft>
                          <a:spcPts val="0"/>
                        </a:spcAft>
                        <a:buClrTx/>
                        <a:buSzTx/>
                        <a:buFontTx/>
                        <a:buNone/>
                        <a:tabLst/>
                        <a:defRPr/>
                      </a:pPr>
                      <a:r>
                        <a:rPr lang="es-CL" sz="800" kern="1200" baseline="0" dirty="0" smtClean="0">
                          <a:solidFill>
                            <a:schemeClr val="tx1"/>
                          </a:solidFill>
                          <a:latin typeface="Arial" pitchFamily="34" charset="0"/>
                          <a:ea typeface="Times New Roman"/>
                          <a:cs typeface="Arial" pitchFamily="34" charset="0"/>
                        </a:rPr>
                        <a:t>Los errores </a:t>
                      </a:r>
                      <a:r>
                        <a:rPr lang="es-CL" sz="800" kern="1200" baseline="0" dirty="0" err="1" smtClean="0">
                          <a:solidFill>
                            <a:schemeClr val="tx1"/>
                          </a:solidFill>
                          <a:latin typeface="Arial" pitchFamily="34" charset="0"/>
                          <a:ea typeface="Times New Roman"/>
                          <a:cs typeface="Arial" pitchFamily="34" charset="0"/>
                        </a:rPr>
                        <a:t>muestrales</a:t>
                      </a:r>
                      <a:r>
                        <a:rPr lang="es-CL" sz="800" kern="1200" baseline="0" dirty="0" smtClean="0">
                          <a:solidFill>
                            <a:schemeClr val="tx1"/>
                          </a:solidFill>
                          <a:latin typeface="Arial" pitchFamily="34" charset="0"/>
                          <a:ea typeface="Times New Roman"/>
                          <a:cs typeface="Arial" pitchFamily="34" charset="0"/>
                        </a:rPr>
                        <a:t> efectivos a nivel nacional son 0,4 puntos porcentuales en el caso del error absoluto y 3,7%, el error relativo, para la estimación de la tasa de pobreza por ingresos. A nivel regional , el error absoluto promedio es  1,7 puntos porcentuales (con un valor máximo de 2,7 puntos porcentuales en la región de Los Ríos)  y el error relativo promedio es 17,7% (con un valor máximo de 37,8% en la Región de Aysén).</a:t>
                      </a:r>
                    </a:p>
                    <a:p>
                      <a:pPr marL="0" marR="0" indent="0" algn="l" defTabSz="457200" rtl="0" eaLnBrk="1" fontAlgn="auto" latinLnBrk="0" hangingPunct="1">
                        <a:lnSpc>
                          <a:spcPct val="115000"/>
                        </a:lnSpc>
                        <a:spcBef>
                          <a:spcPts val="0"/>
                        </a:spcBef>
                        <a:spcAft>
                          <a:spcPts val="0"/>
                        </a:spcAft>
                        <a:buClrTx/>
                        <a:buSzTx/>
                        <a:buFontTx/>
                        <a:buNone/>
                        <a:tabLst/>
                        <a:defRPr/>
                      </a:pPr>
                      <a:endParaRPr lang="es-CL" sz="800" kern="1200" dirty="0">
                        <a:solidFill>
                          <a:schemeClr val="tx1"/>
                        </a:solidFill>
                        <a:latin typeface="Arial" pitchFamily="34" charset="0"/>
                        <a:ea typeface="Times New Roman"/>
                        <a:cs typeface="Arial" pitchFamily="34" charset="0"/>
                      </a:endParaRPr>
                    </a:p>
                  </a:txBody>
                  <a:tcPr marL="20841" marR="20841"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a:txBody>
                    <a:bodyPr/>
                    <a:lstStyle/>
                    <a:p>
                      <a:pPr algn="ctr">
                        <a:lnSpc>
                          <a:spcPct val="115000"/>
                        </a:lnSpc>
                        <a:spcAft>
                          <a:spcPts val="0"/>
                        </a:spcAft>
                      </a:pPr>
                      <a:r>
                        <a:rPr lang="es-CL" sz="800" b="1" dirty="0">
                          <a:solidFill>
                            <a:srgbClr val="FFFFFF"/>
                          </a:solidFill>
                          <a:latin typeface="Arial" pitchFamily="34" charset="0"/>
                          <a:ea typeface="Times New Roman"/>
                          <a:cs typeface="Arial" pitchFamily="34" charset="0"/>
                        </a:rPr>
                        <a:t>Período de trabajo de campo</a:t>
                      </a:r>
                      <a:endParaRPr lang="es-CL" sz="800" dirty="0">
                        <a:latin typeface="Arial" pitchFamily="34" charset="0"/>
                        <a:ea typeface="Calibri"/>
                        <a:cs typeface="Arial" pitchFamily="34" charset="0"/>
                      </a:endParaRPr>
                    </a:p>
                  </a:txBody>
                  <a:tcPr marL="21537" marR="21537"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nSpc>
                          <a:spcPct val="115000"/>
                        </a:lnSpc>
                        <a:spcAft>
                          <a:spcPts val="0"/>
                        </a:spcAft>
                      </a:pPr>
                      <a:r>
                        <a:rPr lang="es-CL" sz="800" dirty="0" smtClean="0">
                          <a:latin typeface="Arial" pitchFamily="34" charset="0"/>
                          <a:ea typeface="Calibri"/>
                          <a:cs typeface="Arial" pitchFamily="34" charset="0"/>
                        </a:rPr>
                        <a:t>2 Noviembre 2015 – 31 Enero 2016</a:t>
                      </a:r>
                    </a:p>
                    <a:p>
                      <a:pPr>
                        <a:lnSpc>
                          <a:spcPct val="115000"/>
                        </a:lnSpc>
                        <a:spcAft>
                          <a:spcPts val="0"/>
                        </a:spcAft>
                      </a:pPr>
                      <a:endParaRPr lang="es-CL" sz="800" dirty="0" smtClean="0">
                        <a:latin typeface="Arial" pitchFamily="34" charset="0"/>
                        <a:ea typeface="Calibri"/>
                        <a:cs typeface="Arial" pitchFamily="34" charset="0"/>
                      </a:endParaRPr>
                    </a:p>
                  </a:txBody>
                  <a:tcPr marL="21537" marR="21537"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a:txBody>
                    <a:bodyPr/>
                    <a:lstStyle/>
                    <a:p>
                      <a:pPr algn="ctr">
                        <a:lnSpc>
                          <a:spcPct val="115000"/>
                        </a:lnSpc>
                        <a:spcAft>
                          <a:spcPts val="0"/>
                        </a:spcAft>
                      </a:pPr>
                      <a:r>
                        <a:rPr lang="es-CL" sz="800" b="1" dirty="0">
                          <a:solidFill>
                            <a:srgbClr val="FFFFFF"/>
                          </a:solidFill>
                          <a:latin typeface="Arial" pitchFamily="34" charset="0"/>
                          <a:ea typeface="Times New Roman"/>
                          <a:cs typeface="Arial" pitchFamily="34" charset="0"/>
                        </a:rPr>
                        <a:t>Modo de aplicación</a:t>
                      </a:r>
                      <a:endParaRPr lang="es-CL" sz="800" dirty="0">
                        <a:latin typeface="Arial" pitchFamily="34" charset="0"/>
                        <a:ea typeface="Calibri"/>
                        <a:cs typeface="Arial" pitchFamily="34" charset="0"/>
                      </a:endParaRPr>
                    </a:p>
                  </a:txBody>
                  <a:tcPr marL="21537" marR="215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nSpc>
                          <a:spcPct val="115000"/>
                        </a:lnSpc>
                        <a:spcAft>
                          <a:spcPts val="0"/>
                        </a:spcAft>
                      </a:pPr>
                      <a:r>
                        <a:rPr lang="es-CL" sz="800" dirty="0" smtClean="0">
                          <a:latin typeface="Arial" pitchFamily="34" charset="0"/>
                          <a:ea typeface="Calibri"/>
                          <a:cs typeface="Arial" pitchFamily="34" charset="0"/>
                        </a:rPr>
                        <a:t>Entrevista personal, aplicada por un encuestador en cuestionario en papel</a:t>
                      </a:r>
                    </a:p>
                    <a:p>
                      <a:pPr>
                        <a:lnSpc>
                          <a:spcPct val="115000"/>
                        </a:lnSpc>
                        <a:spcAft>
                          <a:spcPts val="0"/>
                        </a:spcAft>
                      </a:pPr>
                      <a:endParaRPr lang="es-CL" sz="800" dirty="0" smtClean="0">
                        <a:latin typeface="Arial" pitchFamily="34" charset="0"/>
                        <a:ea typeface="Calibri"/>
                        <a:cs typeface="Arial" pitchFamily="34" charset="0"/>
                      </a:endParaRPr>
                    </a:p>
                  </a:txBody>
                  <a:tcPr marL="21537" marR="215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a:txBody>
                    <a:bodyPr/>
                    <a:lstStyle/>
                    <a:p>
                      <a:pPr marL="0" algn="ctr" defTabSz="457200" rtl="0" eaLnBrk="1" latinLnBrk="0" hangingPunct="1">
                        <a:lnSpc>
                          <a:spcPct val="115000"/>
                        </a:lnSpc>
                        <a:spcAft>
                          <a:spcPts val="0"/>
                        </a:spcAft>
                      </a:pPr>
                      <a:r>
                        <a:rPr lang="es-CL" sz="800" b="1" kern="1200" dirty="0" smtClean="0">
                          <a:solidFill>
                            <a:srgbClr val="FFFFFF"/>
                          </a:solidFill>
                          <a:latin typeface="Arial" pitchFamily="34" charset="0"/>
                          <a:ea typeface="Times New Roman"/>
                          <a:cs typeface="Arial" pitchFamily="34" charset="0"/>
                        </a:rPr>
                        <a:t>Duración promedio</a:t>
                      </a:r>
                      <a:endParaRPr lang="es-CL" sz="800" b="1" kern="1200" dirty="0">
                        <a:solidFill>
                          <a:srgbClr val="FFFFFF"/>
                        </a:solidFill>
                        <a:latin typeface="Arial" pitchFamily="34" charset="0"/>
                        <a:ea typeface="Times New Roman"/>
                        <a:cs typeface="Arial" pitchFamily="34" charset="0"/>
                      </a:endParaRPr>
                    </a:p>
                  </a:txBody>
                  <a:tcPr marL="21537" marR="215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l" defTabSz="457200" rtl="0" eaLnBrk="1" fontAlgn="ctr" latinLnBrk="0" hangingPunct="1">
                        <a:lnSpc>
                          <a:spcPct val="115000"/>
                        </a:lnSpc>
                        <a:spcAft>
                          <a:spcPts val="0"/>
                        </a:spcAft>
                      </a:pPr>
                      <a:r>
                        <a:rPr lang="es-CL" sz="800" kern="1200" dirty="0" smtClean="0">
                          <a:solidFill>
                            <a:schemeClr val="tx1"/>
                          </a:solidFill>
                          <a:latin typeface="Arial" pitchFamily="34" charset="0"/>
                          <a:ea typeface="Calibri"/>
                          <a:cs typeface="Arial" pitchFamily="34" charset="0"/>
                        </a:rPr>
                        <a:t>47,3 minutos</a:t>
                      </a:r>
                      <a:r>
                        <a:rPr lang="es-CL" sz="800" kern="1200" baseline="0" dirty="0" smtClean="0">
                          <a:solidFill>
                            <a:schemeClr val="tx1"/>
                          </a:solidFill>
                          <a:latin typeface="Arial" pitchFamily="34" charset="0"/>
                          <a:ea typeface="Calibri"/>
                          <a:cs typeface="Arial" pitchFamily="34" charset="0"/>
                        </a:rPr>
                        <a:t> para un hogar de 4 personas</a:t>
                      </a:r>
                    </a:p>
                    <a:p>
                      <a:pPr marL="0" algn="l" defTabSz="457200" rtl="0" eaLnBrk="1" fontAlgn="ctr" latinLnBrk="0" hangingPunct="1">
                        <a:lnSpc>
                          <a:spcPct val="115000"/>
                        </a:lnSpc>
                        <a:spcAft>
                          <a:spcPts val="0"/>
                        </a:spcAft>
                      </a:pPr>
                      <a:endParaRPr lang="es-CL" sz="800" kern="1200" dirty="0">
                        <a:solidFill>
                          <a:schemeClr val="tx1"/>
                        </a:solidFill>
                        <a:latin typeface="Arial" pitchFamily="34" charset="0"/>
                        <a:ea typeface="Calibri"/>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rowSpan="2">
                  <a:txBody>
                    <a:bodyPr/>
                    <a:lstStyle/>
                    <a:p>
                      <a:pPr algn="ctr">
                        <a:lnSpc>
                          <a:spcPct val="115000"/>
                        </a:lnSpc>
                        <a:spcAft>
                          <a:spcPts val="0"/>
                        </a:spcAft>
                      </a:pPr>
                      <a:r>
                        <a:rPr lang="es-CL" sz="800" b="1" dirty="0">
                          <a:solidFill>
                            <a:srgbClr val="FFFFFF"/>
                          </a:solidFill>
                          <a:latin typeface="Arial" pitchFamily="34" charset="0"/>
                          <a:ea typeface="Times New Roman"/>
                          <a:cs typeface="Arial" pitchFamily="34" charset="0"/>
                        </a:rPr>
                        <a:t>Informante</a:t>
                      </a:r>
                      <a:endParaRPr lang="es-CL" sz="800" dirty="0">
                        <a:latin typeface="Arial" pitchFamily="34" charset="0"/>
                        <a:ea typeface="Calibri"/>
                        <a:cs typeface="Arial" pitchFamily="34" charset="0"/>
                      </a:endParaRPr>
                    </a:p>
                  </a:txBody>
                  <a:tcPr marL="21537" marR="215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l" defTabSz="457200" rtl="0" eaLnBrk="1" fontAlgn="ctr" latinLnBrk="0" hangingPunct="1">
                        <a:lnSpc>
                          <a:spcPct val="115000"/>
                        </a:lnSpc>
                        <a:spcAft>
                          <a:spcPts val="0"/>
                        </a:spcAft>
                      </a:pPr>
                      <a:r>
                        <a:rPr lang="es-CL" sz="800" kern="1200" dirty="0">
                          <a:solidFill>
                            <a:schemeClr val="tx1"/>
                          </a:solidFill>
                          <a:latin typeface="Arial" pitchFamily="34" charset="0"/>
                          <a:ea typeface="Calibri"/>
                          <a:cs typeface="Arial" pitchFamily="34" charset="0"/>
                        </a:rPr>
                        <a:t>Jefe de Hogar o </a:t>
                      </a:r>
                      <a:r>
                        <a:rPr lang="es-CL" sz="800" kern="1200" dirty="0" smtClean="0">
                          <a:solidFill>
                            <a:schemeClr val="tx1"/>
                          </a:solidFill>
                          <a:latin typeface="Arial" pitchFamily="34" charset="0"/>
                          <a:ea typeface="Calibri"/>
                          <a:cs typeface="Arial" pitchFamily="34" charset="0"/>
                        </a:rPr>
                        <a:t>persona miembro del hogar de </a:t>
                      </a:r>
                      <a:r>
                        <a:rPr lang="es-CL" sz="800" kern="1200" dirty="0">
                          <a:solidFill>
                            <a:schemeClr val="tx1"/>
                          </a:solidFill>
                          <a:latin typeface="Arial" pitchFamily="34" charset="0"/>
                          <a:ea typeface="Calibri"/>
                          <a:cs typeface="Arial" pitchFamily="34" charset="0"/>
                        </a:rPr>
                        <a:t>18 años </a:t>
                      </a:r>
                      <a:r>
                        <a:rPr lang="es-CL" sz="800" kern="1200" dirty="0" smtClean="0">
                          <a:solidFill>
                            <a:schemeClr val="tx1"/>
                          </a:solidFill>
                          <a:latin typeface="Arial" pitchFamily="34" charset="0"/>
                          <a:ea typeface="Calibri"/>
                          <a:cs typeface="Arial" pitchFamily="34" charset="0"/>
                        </a:rPr>
                        <a:t>o más</a:t>
                      </a:r>
                      <a:endParaRPr lang="es-CL" sz="800" kern="1200" dirty="0">
                        <a:solidFill>
                          <a:schemeClr val="tx1"/>
                        </a:solidFill>
                        <a:latin typeface="Arial" pitchFamily="34" charset="0"/>
                        <a:ea typeface="Calibri"/>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7734">
                <a:tc vMerge="1">
                  <a:txBody>
                    <a:bodyPr/>
                    <a:lstStyle/>
                    <a:p>
                      <a:endParaRPr lang="es-CL"/>
                    </a:p>
                  </a:txBody>
                  <a:tcPr/>
                </a:tc>
                <a:tc>
                  <a:txBody>
                    <a:bodyPr/>
                    <a:lstStyle/>
                    <a:p>
                      <a:pPr>
                        <a:lnSpc>
                          <a:spcPct val="115000"/>
                        </a:lnSpc>
                        <a:spcAft>
                          <a:spcPts val="0"/>
                        </a:spcAft>
                      </a:pPr>
                      <a:endParaRPr lang="es-CL" sz="800" dirty="0">
                        <a:latin typeface="Arial" pitchFamily="34" charset="0"/>
                        <a:ea typeface="Calibri"/>
                        <a:cs typeface="Arial" pitchFamily="34" charset="0"/>
                      </a:endParaRPr>
                    </a:p>
                  </a:txBody>
                  <a:tcPr marL="21537" marR="215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4847">
                <a:tc>
                  <a:txBody>
                    <a:bodyPr/>
                    <a:lstStyle/>
                    <a:p>
                      <a:pPr marL="0" algn="ctr" defTabSz="457200" rtl="0" eaLnBrk="1" latinLnBrk="0" hangingPunct="1">
                        <a:lnSpc>
                          <a:spcPct val="115000"/>
                        </a:lnSpc>
                        <a:spcAft>
                          <a:spcPts val="0"/>
                        </a:spcAft>
                      </a:pPr>
                      <a:r>
                        <a:rPr lang="es-CL" sz="800" b="1" kern="1200" dirty="0" smtClean="0">
                          <a:solidFill>
                            <a:schemeClr val="bg1"/>
                          </a:solidFill>
                          <a:latin typeface="Arial" pitchFamily="34" charset="0"/>
                          <a:ea typeface="Times New Roman"/>
                          <a:cs typeface="Arial" pitchFamily="34" charset="0"/>
                        </a:rPr>
                        <a:t>Control de calidad</a:t>
                      </a:r>
                      <a:endParaRPr lang="es-CL" sz="800" b="1" kern="1200" dirty="0">
                        <a:solidFill>
                          <a:schemeClr val="bg1"/>
                        </a:solidFill>
                        <a:latin typeface="Arial" pitchFamily="34" charset="0"/>
                        <a:ea typeface="Times New Roman"/>
                        <a:cs typeface="Arial" pitchFamily="34" charset="0"/>
                      </a:endParaRPr>
                    </a:p>
                  </a:txBody>
                  <a:tcPr marL="21537" marR="215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l" defTabSz="457200" rtl="0" eaLnBrk="1" fontAlgn="ctr" latinLnBrk="0" hangingPunct="1">
                        <a:lnSpc>
                          <a:spcPct val="115000"/>
                        </a:lnSpc>
                        <a:spcAft>
                          <a:spcPts val="0"/>
                        </a:spcAft>
                      </a:pPr>
                      <a:r>
                        <a:rPr lang="es-CL" sz="800" kern="1200" dirty="0" smtClean="0">
                          <a:solidFill>
                            <a:schemeClr val="tx1"/>
                          </a:solidFill>
                          <a:latin typeface="Arial" pitchFamily="34" charset="0"/>
                          <a:ea typeface="Calibri"/>
                          <a:cs typeface="Arial" pitchFamily="34" charset="0"/>
                        </a:rPr>
                        <a:t>Supervisión </a:t>
                      </a:r>
                      <a:r>
                        <a:rPr lang="es-CL" sz="800" kern="1200" dirty="0">
                          <a:solidFill>
                            <a:schemeClr val="tx1"/>
                          </a:solidFill>
                          <a:latin typeface="Arial" pitchFamily="34" charset="0"/>
                          <a:ea typeface="Calibri"/>
                          <a:cs typeface="Arial" pitchFamily="34" charset="0"/>
                        </a:rPr>
                        <a:t>interna </a:t>
                      </a:r>
                      <a:r>
                        <a:rPr lang="es-CL" sz="800" kern="1200" dirty="0" smtClean="0">
                          <a:solidFill>
                            <a:schemeClr val="tx1"/>
                          </a:solidFill>
                          <a:latin typeface="Arial" pitchFamily="34" charset="0"/>
                          <a:ea typeface="Calibri"/>
                          <a:cs typeface="Arial" pitchFamily="34" charset="0"/>
                        </a:rPr>
                        <a:t>del proveedor del levantamiento de datos: 13,7% de la muestra lograda Casen</a:t>
                      </a:r>
                      <a:r>
                        <a:rPr lang="es-CL" sz="800" kern="1200" baseline="0" dirty="0" smtClean="0">
                          <a:solidFill>
                            <a:schemeClr val="tx1"/>
                          </a:solidFill>
                          <a:latin typeface="Arial" pitchFamily="34" charset="0"/>
                          <a:ea typeface="Calibri"/>
                          <a:cs typeface="Arial" pitchFamily="34" charset="0"/>
                        </a:rPr>
                        <a:t> 2015</a:t>
                      </a:r>
                    </a:p>
                    <a:p>
                      <a:pPr marL="0" algn="l" defTabSz="457200" rtl="0" eaLnBrk="1" fontAlgn="ctr" latinLnBrk="0" hangingPunct="1">
                        <a:lnSpc>
                          <a:spcPct val="115000"/>
                        </a:lnSpc>
                        <a:spcAft>
                          <a:spcPts val="0"/>
                        </a:spcAft>
                      </a:pPr>
                      <a:r>
                        <a:rPr lang="es-CL" sz="800" kern="1200" dirty="0" smtClean="0">
                          <a:solidFill>
                            <a:schemeClr val="tx1"/>
                          </a:solidFill>
                          <a:latin typeface="Arial" pitchFamily="34" charset="0"/>
                          <a:ea typeface="Calibri"/>
                          <a:cs typeface="Arial" pitchFamily="34" charset="0"/>
                        </a:rPr>
                        <a:t>Supervisión externa:</a:t>
                      </a:r>
                      <a:r>
                        <a:rPr lang="es-CL" sz="800" kern="1200" baseline="0" dirty="0" smtClean="0">
                          <a:solidFill>
                            <a:schemeClr val="tx1"/>
                          </a:solidFill>
                          <a:latin typeface="Arial" pitchFamily="34" charset="0"/>
                          <a:ea typeface="Calibri"/>
                          <a:cs typeface="Arial" pitchFamily="34" charset="0"/>
                        </a:rPr>
                        <a:t>  2,0% de la muestra lograda Casen 2015</a:t>
                      </a:r>
                      <a:endParaRPr lang="es-CL" sz="800" kern="1200" dirty="0">
                        <a:solidFill>
                          <a:schemeClr val="tx1"/>
                        </a:solidFill>
                        <a:latin typeface="Arial" pitchFamily="34" charset="0"/>
                        <a:ea typeface="Calibri"/>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96">
                <a:tc>
                  <a:txBody>
                    <a:bodyPr/>
                    <a:lstStyle/>
                    <a:p>
                      <a:pPr algn="ctr">
                        <a:lnSpc>
                          <a:spcPct val="115000"/>
                        </a:lnSpc>
                        <a:spcAft>
                          <a:spcPts val="0"/>
                        </a:spcAft>
                      </a:pPr>
                      <a:r>
                        <a:rPr lang="es-CL" sz="800" b="1" dirty="0">
                          <a:solidFill>
                            <a:srgbClr val="FFFFFF"/>
                          </a:solidFill>
                          <a:latin typeface="Arial" pitchFamily="34" charset="0"/>
                          <a:ea typeface="Times New Roman"/>
                          <a:cs typeface="Arial" pitchFamily="34" charset="0"/>
                        </a:rPr>
                        <a:t>Cobertura temática</a:t>
                      </a:r>
                      <a:endParaRPr lang="es-CL" sz="800" dirty="0">
                        <a:latin typeface="Arial" pitchFamily="34" charset="0"/>
                        <a:ea typeface="Calibri"/>
                        <a:cs typeface="Arial" pitchFamily="34" charset="0"/>
                      </a:endParaRPr>
                    </a:p>
                  </a:txBody>
                  <a:tcPr marL="21537" marR="215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nSpc>
                          <a:spcPct val="115000"/>
                        </a:lnSpc>
                        <a:spcAft>
                          <a:spcPts val="0"/>
                        </a:spcAft>
                      </a:pPr>
                      <a:r>
                        <a:rPr lang="es-CL" sz="800" dirty="0" smtClean="0">
                          <a:latin typeface="Arial" pitchFamily="34" charset="0"/>
                          <a:ea typeface="Calibri"/>
                          <a:cs typeface="Arial" pitchFamily="34" charset="0"/>
                        </a:rPr>
                        <a:t>La encuesta se compone de siete módulos mediante los cuales se busca caracterizar los hogares que participan del estudio. Estos módulos son Registro de Residentes, Educación, Empleo, Ingresos, Salud, Residentes y Vivienda.</a:t>
                      </a:r>
                      <a:endParaRPr lang="es-CL" sz="800" dirty="0">
                        <a:latin typeface="Arial" pitchFamily="34" charset="0"/>
                        <a:ea typeface="Calibri"/>
                        <a:cs typeface="Arial" pitchFamily="34" charset="0"/>
                      </a:endParaRPr>
                    </a:p>
                  </a:txBody>
                  <a:tcPr marL="21537" marR="215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rowSpan="3">
                  <a:txBody>
                    <a:bodyPr/>
                    <a:lstStyle/>
                    <a:p>
                      <a:pPr algn="ctr">
                        <a:lnSpc>
                          <a:spcPct val="115000"/>
                        </a:lnSpc>
                        <a:spcAft>
                          <a:spcPts val="0"/>
                        </a:spcAft>
                      </a:pPr>
                      <a:r>
                        <a:rPr lang="es-CL" sz="800" b="1" dirty="0">
                          <a:solidFill>
                            <a:srgbClr val="FFFFFF"/>
                          </a:solidFill>
                          <a:latin typeface="Arial" pitchFamily="34" charset="0"/>
                          <a:ea typeface="Times New Roman"/>
                          <a:cs typeface="Arial" pitchFamily="34" charset="0"/>
                        </a:rPr>
                        <a:t>Otros</a:t>
                      </a:r>
                      <a:endParaRPr lang="es-CL" sz="800" dirty="0">
                        <a:latin typeface="Arial" pitchFamily="34" charset="0"/>
                        <a:ea typeface="Calibri"/>
                        <a:cs typeface="Arial" pitchFamily="34" charset="0"/>
                      </a:endParaRPr>
                    </a:p>
                  </a:txBody>
                  <a:tcPr marL="21537" marR="215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nSpc>
                          <a:spcPct val="115000"/>
                        </a:lnSpc>
                        <a:spcAft>
                          <a:spcPts val="0"/>
                        </a:spcAft>
                      </a:pPr>
                      <a:r>
                        <a:rPr lang="es-CL" sz="800" dirty="0" smtClean="0">
                          <a:latin typeface="Arial" pitchFamily="34" charset="0"/>
                          <a:ea typeface="Calibri"/>
                          <a:cs typeface="Arial" pitchFamily="34" charset="0"/>
                        </a:rPr>
                        <a:t>Entrevista Voluntaria</a:t>
                      </a:r>
                    </a:p>
                  </a:txBody>
                  <a:tcPr marL="21537" marR="215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7734">
                <a:tc vMerge="1">
                  <a:txBody>
                    <a:bodyPr/>
                    <a:lstStyle/>
                    <a:p>
                      <a:endParaRPr lang="es-CL"/>
                    </a:p>
                  </a:txBody>
                  <a:tcPr/>
                </a:tc>
                <a:tc>
                  <a:txBody>
                    <a:bodyPr/>
                    <a:lstStyle/>
                    <a:p>
                      <a:pPr>
                        <a:lnSpc>
                          <a:spcPct val="115000"/>
                        </a:lnSpc>
                        <a:spcAft>
                          <a:spcPts val="0"/>
                        </a:spcAft>
                      </a:pPr>
                      <a:r>
                        <a:rPr lang="es-CL" sz="800" dirty="0" smtClean="0">
                          <a:latin typeface="Arial" pitchFamily="34" charset="0"/>
                          <a:ea typeface="Calibri"/>
                          <a:cs typeface="Arial" pitchFamily="34" charset="0"/>
                        </a:rPr>
                        <a:t>No se solicitan datos personales  (sin RUT, sin apellidos)</a:t>
                      </a:r>
                    </a:p>
                  </a:txBody>
                  <a:tcPr marL="21537" marR="215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0">
                <a:tc vMerge="1">
                  <a:txBody>
                    <a:bodyPr/>
                    <a:lstStyle/>
                    <a:p>
                      <a:endParaRPr lang="es-CL"/>
                    </a:p>
                  </a:txBody>
                  <a:tcPr/>
                </a:tc>
                <a:tc>
                  <a:txBody>
                    <a:bodyPr/>
                    <a:lstStyle/>
                    <a:p>
                      <a:pPr>
                        <a:lnSpc>
                          <a:spcPct val="115000"/>
                        </a:lnSpc>
                        <a:spcAft>
                          <a:spcPts val="0"/>
                        </a:spcAft>
                      </a:pPr>
                      <a:r>
                        <a:rPr lang="es-CL" sz="800" dirty="0" smtClean="0">
                          <a:latin typeface="Arial" pitchFamily="34" charset="0"/>
                          <a:ea typeface="Calibri"/>
                          <a:cs typeface="Arial" pitchFamily="34" charset="0"/>
                        </a:rPr>
                        <a:t>Base de datos con acceso público</a:t>
                      </a:r>
                      <a:endParaRPr lang="es-CL" sz="800" dirty="0">
                        <a:latin typeface="Arial" pitchFamily="34" charset="0"/>
                        <a:ea typeface="Calibri"/>
                        <a:cs typeface="Arial" pitchFamily="34" charset="0"/>
                      </a:endParaRPr>
                    </a:p>
                  </a:txBody>
                  <a:tcPr marL="21537" marR="215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9" name="Rectangle 1"/>
          <p:cNvSpPr>
            <a:spLocks noChangeArrowheads="1"/>
          </p:cNvSpPr>
          <p:nvPr/>
        </p:nvSpPr>
        <p:spPr bwMode="auto">
          <a:xfrm>
            <a:off x="831274" y="93395"/>
            <a:ext cx="813667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defTabSz="914400" fontAlgn="base">
              <a:spcBef>
                <a:spcPct val="0"/>
              </a:spcBef>
              <a:spcAft>
                <a:spcPct val="0"/>
              </a:spcAft>
            </a:pPr>
            <a:r>
              <a:rPr lang="es-CL" sz="1600" b="1" dirty="0">
                <a:solidFill>
                  <a:schemeClr val="tx2">
                    <a:lumMod val="60000"/>
                    <a:lumOff val="40000"/>
                  </a:schemeClr>
                </a:solidFill>
                <a:latin typeface="Verdana"/>
                <a:ea typeface="Calibri" pitchFamily="34" charset="0"/>
                <a:cs typeface="Verdana"/>
              </a:rPr>
              <a:t>FICHA TÉCNICA </a:t>
            </a:r>
            <a:r>
              <a:rPr lang="es-CL" sz="1600" b="1" dirty="0" smtClean="0">
                <a:solidFill>
                  <a:schemeClr val="tx2">
                    <a:lumMod val="60000"/>
                    <a:lumOff val="40000"/>
                  </a:schemeClr>
                </a:solidFill>
                <a:latin typeface="Verdana"/>
                <a:ea typeface="Calibri" pitchFamily="34" charset="0"/>
                <a:cs typeface="Verdana"/>
              </a:rPr>
              <a:t>ENCUESTA CASEN 2015</a:t>
            </a:r>
            <a:endParaRPr lang="es-CL" sz="1600" b="1" dirty="0">
              <a:solidFill>
                <a:schemeClr val="tx2">
                  <a:lumMod val="60000"/>
                  <a:lumOff val="40000"/>
                </a:schemeClr>
              </a:solidFill>
              <a:latin typeface="Verdana"/>
              <a:ea typeface="Calibri" pitchFamily="34" charset="0"/>
              <a:cs typeface="Verdana"/>
            </a:endParaRPr>
          </a:p>
        </p:txBody>
      </p:sp>
    </p:spTree>
    <p:extLst>
      <p:ext uri="{BB962C8B-B14F-4D97-AF65-F5344CB8AC3E}">
        <p14:creationId xmlns:p14="http://schemas.microsoft.com/office/powerpoint/2010/main" val="646643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831274" y="136653"/>
            <a:ext cx="813667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FICHA TÉCNICA ENCUESTA CASEN 2015 </a:t>
            </a:r>
          </a:p>
          <a:p>
            <a:pPr lvl="0" algn="r" defTabSz="914400" fontAlgn="base">
              <a:spcBef>
                <a:spcPct val="0"/>
              </a:spcBef>
              <a:spcAft>
                <a:spcPct val="0"/>
              </a:spcAft>
            </a:pPr>
            <a:r>
              <a:rPr lang="es-CL" sz="1600" b="1" dirty="0" smtClean="0">
                <a:solidFill>
                  <a:schemeClr val="tx2">
                    <a:lumMod val="60000"/>
                    <a:lumOff val="40000"/>
                  </a:schemeClr>
                </a:solidFill>
                <a:latin typeface="Verdana"/>
                <a:ea typeface="Calibri" pitchFamily="34" charset="0"/>
                <a:cs typeface="Verdana"/>
              </a:rPr>
              <a:t>Personas y hogares entrevistados por zona según región</a:t>
            </a:r>
            <a:endParaRPr lang="es-CL" sz="1600" b="1" dirty="0">
              <a:solidFill>
                <a:schemeClr val="tx2">
                  <a:lumMod val="60000"/>
                  <a:lumOff val="40000"/>
                </a:schemeClr>
              </a:solidFill>
              <a:latin typeface="Verdana"/>
              <a:ea typeface="Calibri" pitchFamily="34" charset="0"/>
              <a:cs typeface="Verdana"/>
            </a:endParaRPr>
          </a:p>
        </p:txBody>
      </p:sp>
      <p:graphicFrame>
        <p:nvGraphicFramePr>
          <p:cNvPr id="4" name="3 Tabla"/>
          <p:cNvGraphicFramePr>
            <a:graphicFrameLocks noGrp="1"/>
          </p:cNvGraphicFramePr>
          <p:nvPr>
            <p:extLst>
              <p:ext uri="{D42A27DB-BD31-4B8C-83A1-F6EECF244321}">
                <p14:modId xmlns:p14="http://schemas.microsoft.com/office/powerpoint/2010/main" val="4282907711"/>
              </p:ext>
            </p:extLst>
          </p:nvPr>
        </p:nvGraphicFramePr>
        <p:xfrm>
          <a:off x="1310325" y="820131"/>
          <a:ext cx="7629150" cy="3888000"/>
        </p:xfrm>
        <a:graphic>
          <a:graphicData uri="http://schemas.openxmlformats.org/drawingml/2006/table">
            <a:tbl>
              <a:tblPr>
                <a:tableStyleId>{5C22544A-7EE6-4342-B048-85BDC9FD1C3A}</a:tableStyleId>
              </a:tblPr>
              <a:tblGrid>
                <a:gridCol w="1440468"/>
                <a:gridCol w="1031447"/>
                <a:gridCol w="1031447"/>
                <a:gridCol w="1031447"/>
                <a:gridCol w="1031447"/>
                <a:gridCol w="1031447"/>
                <a:gridCol w="1031447"/>
              </a:tblGrid>
              <a:tr h="216000">
                <a:tc>
                  <a:txBody>
                    <a:bodyPr/>
                    <a:lstStyle/>
                    <a:p>
                      <a:pPr algn="l"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3">
                  <a:txBody>
                    <a:bodyPr/>
                    <a:lstStyle/>
                    <a:p>
                      <a:pPr algn="ctr" fontAlgn="t"/>
                      <a:r>
                        <a:rPr lang="es-CL" sz="900" b="1" u="none" strike="noStrike">
                          <a:solidFill>
                            <a:schemeClr val="bg1"/>
                          </a:solidFill>
                          <a:effectLst/>
                          <a:latin typeface="Verdana" panose="020B0604030504040204" pitchFamily="34" charset="0"/>
                          <a:ea typeface="Verdana" panose="020B0604030504040204" pitchFamily="34" charset="0"/>
                          <a:cs typeface="Verdana" panose="020B0604030504040204" pitchFamily="34" charset="0"/>
                        </a:rPr>
                        <a:t>Personas</a:t>
                      </a:r>
                      <a:endParaRPr lang="es-CL" sz="900" b="1" i="0" u="none" strike="noStrike">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CL"/>
                    </a:p>
                  </a:txBody>
                  <a:tcPr/>
                </a:tc>
                <a:tc hMerge="1">
                  <a:txBody>
                    <a:bodyPr/>
                    <a:lstStyle/>
                    <a:p>
                      <a:endParaRPr lang="es-CL"/>
                    </a:p>
                  </a:txBody>
                  <a:tcPr/>
                </a:tc>
                <a:tc gridSpan="3">
                  <a:txBody>
                    <a:bodyPr/>
                    <a:lstStyle/>
                    <a:p>
                      <a:pPr algn="ctr" fontAlgn="t"/>
                      <a:r>
                        <a:rPr lang="es-CL" sz="900" b="1" u="none" strike="noStrike">
                          <a:solidFill>
                            <a:schemeClr val="bg1"/>
                          </a:solidFill>
                          <a:effectLst/>
                          <a:latin typeface="Verdana" panose="020B0604030504040204" pitchFamily="34" charset="0"/>
                          <a:ea typeface="Verdana" panose="020B0604030504040204" pitchFamily="34" charset="0"/>
                          <a:cs typeface="Verdana" panose="020B0604030504040204" pitchFamily="34" charset="0"/>
                        </a:rPr>
                        <a:t>Hogares</a:t>
                      </a:r>
                      <a:endParaRPr lang="es-CL" sz="900" b="1" i="0" u="none" strike="noStrike">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CL"/>
                    </a:p>
                  </a:txBody>
                  <a:tcPr/>
                </a:tc>
                <a:tc hMerge="1">
                  <a:txBody>
                    <a:bodyPr/>
                    <a:lstStyle/>
                    <a:p>
                      <a:endParaRPr lang="es-CL"/>
                    </a:p>
                  </a:txBody>
                  <a:tcPr/>
                </a:tc>
              </a:tr>
              <a:tr h="216000">
                <a:tc>
                  <a:txBody>
                    <a:bodyPr/>
                    <a:lstStyle/>
                    <a:p>
                      <a:pPr algn="l"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Región</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Urbano</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Rural</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Total</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Urbano</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Rural</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Total</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16000">
                <a:tc>
                  <a:txBody>
                    <a:bodyPr/>
                    <a:lstStyle/>
                    <a:p>
                      <a:pPr algn="l"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Arica y </a:t>
                      </a:r>
                      <a:r>
                        <a:rPr lang="es-CL" sz="900" u="none" strike="noStrike" dirty="0" err="1">
                          <a:effectLst/>
                          <a:latin typeface="Verdana" panose="020B0604030504040204" pitchFamily="34" charset="0"/>
                          <a:ea typeface="Verdana" panose="020B0604030504040204" pitchFamily="34" charset="0"/>
                          <a:cs typeface="Verdana" panose="020B0604030504040204" pitchFamily="34" charset="0"/>
                        </a:rPr>
                        <a:t>Parinacota</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2.250</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467</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2.717</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683</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194</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877</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Tarapacá</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6.938</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1.520</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8.458</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1.995</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547</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2.542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Antofagasta</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5.943</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712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6.655</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1.776</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249</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2.025</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Copiapó</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12.877</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942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13.819</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3.664</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325</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3.989</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Coquimbo</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9.783</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2.681</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12.464</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2.882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863</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3.745</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Valparaíso</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22.710</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5.288</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27.998</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7.330</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1.668</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8.998</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O'Higgins</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14.919</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7.886</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22.805</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4.702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2.463</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7.165</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Maule</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11.388</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5.942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17.330</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3.687</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2.000</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5.687</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dirty="0" smtClean="0">
                          <a:effectLst/>
                          <a:latin typeface="Verdana" panose="020B0604030504040204" pitchFamily="34" charset="0"/>
                          <a:ea typeface="Verdana" panose="020B0604030504040204" pitchFamily="34" charset="0"/>
                          <a:cs typeface="Verdana" panose="020B0604030504040204" pitchFamily="34" charset="0"/>
                        </a:rPr>
                        <a:t>Biobío</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27.889</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8.209</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36.098</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8.792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2.698</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11.490</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Araucanía</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13.706</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8.336</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22.042</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4.425</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2.615</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7.040</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Los Ríos</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5.291</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5.163</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10.454</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1.746</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1.629</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3.375</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Los Lagos</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11.371</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8.015</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19.386</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3.615</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2.572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6.187</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Aysén</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2.722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631</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3.353</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906</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246</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1.152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Magallanes</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4.598</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649</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5.247</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1.618</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274</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1.892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Metropolitana</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56.214</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1.928</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a:effectLst/>
                          <a:latin typeface="Verdana" panose="020B0604030504040204" pitchFamily="34" charset="0"/>
                          <a:ea typeface="Verdana" panose="020B0604030504040204" pitchFamily="34" charset="0"/>
                          <a:cs typeface="Verdana" panose="020B0604030504040204" pitchFamily="34" charset="0"/>
                        </a:rPr>
                        <a:t>58.142</a:t>
                      </a:r>
                      <a:endParaRPr lang="es-CL" sz="900" b="0" i="0" u="none" strike="noStrike">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17.155</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568</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CL" sz="900" u="none" strike="noStrike" dirty="0">
                          <a:effectLst/>
                          <a:latin typeface="Verdana" panose="020B0604030504040204" pitchFamily="34" charset="0"/>
                          <a:ea typeface="Verdana" panose="020B0604030504040204" pitchFamily="34" charset="0"/>
                          <a:cs typeface="Verdana" panose="020B0604030504040204" pitchFamily="34" charset="0"/>
                        </a:rPr>
                        <a:t>17.723</a:t>
                      </a:r>
                      <a:endParaRPr lang="es-CL" sz="9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00">
                <a:tc>
                  <a:txBody>
                    <a:bodyPr/>
                    <a:lstStyle/>
                    <a:p>
                      <a:pPr algn="l"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Total</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208.599</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58.369</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266.968</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64.976</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18.911</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t"/>
                      <a:r>
                        <a:rPr lang="es-CL" sz="9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83.887</a:t>
                      </a:r>
                      <a:endParaRPr lang="es-CL"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sp>
        <p:nvSpPr>
          <p:cNvPr id="7" name="1 CuadroTexto"/>
          <p:cNvSpPr txBox="1"/>
          <p:nvPr/>
        </p:nvSpPr>
        <p:spPr>
          <a:xfrm>
            <a:off x="4184078" y="4731709"/>
            <a:ext cx="4752528" cy="1553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L" sz="800" b="1" dirty="0">
                <a:solidFill>
                  <a:schemeClr val="tx1">
                    <a:lumMod val="65000"/>
                    <a:lumOff val="35000"/>
                  </a:schemeClr>
                </a:solidFill>
                <a:latin typeface="Verdana" pitchFamily="34" charset="0"/>
                <a:ea typeface="Verdana" pitchFamily="34" charset="0"/>
                <a:cs typeface="Verdana" pitchFamily="34" charset="0"/>
              </a:rPr>
              <a:t>Fuente: Ministerio de Desarrollo Social, Encuesta </a:t>
            </a:r>
            <a:r>
              <a:rPr lang="es-CL" sz="800" b="1" dirty="0" smtClean="0">
                <a:solidFill>
                  <a:schemeClr val="tx1">
                    <a:lumMod val="65000"/>
                    <a:lumOff val="35000"/>
                  </a:schemeClr>
                </a:solidFill>
                <a:latin typeface="Verdana" pitchFamily="34" charset="0"/>
                <a:ea typeface="Verdana" pitchFamily="34" charset="0"/>
                <a:cs typeface="Verdana" pitchFamily="34" charset="0"/>
              </a:rPr>
              <a:t>Casen 2015.</a:t>
            </a:r>
            <a:endParaRPr lang="es-CL" sz="800" b="1" dirty="0">
              <a:solidFill>
                <a:schemeClr val="tx1">
                  <a:lumMod val="65000"/>
                  <a:lumOff val="3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90326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SEN 2015 portada Base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 y="0"/>
            <a:ext cx="9141292" cy="5143500"/>
          </a:xfrm>
          <a:prstGeom prst="rect">
            <a:avLst/>
          </a:prstGeom>
        </p:spPr>
      </p:pic>
      <p:sp>
        <p:nvSpPr>
          <p:cNvPr id="2" name="1 CuadroTexto"/>
          <p:cNvSpPr txBox="1"/>
          <p:nvPr/>
        </p:nvSpPr>
        <p:spPr>
          <a:xfrm>
            <a:off x="6320979" y="4288750"/>
            <a:ext cx="2731581" cy="523220"/>
          </a:xfrm>
          <a:prstGeom prst="rect">
            <a:avLst/>
          </a:prstGeom>
          <a:noFill/>
        </p:spPr>
        <p:txBody>
          <a:bodyPr wrap="none" rtlCol="0">
            <a:spAutoFit/>
          </a:bodyPr>
          <a:lstStyle/>
          <a:p>
            <a:pPr algn="r"/>
            <a:r>
              <a:rPr lang="es-CL" sz="1400" b="1" dirty="0" smtClean="0">
                <a:solidFill>
                  <a:schemeClr val="tx2">
                    <a:lumMod val="75000"/>
                  </a:schemeClr>
                </a:solidFill>
              </a:rPr>
              <a:t>Ministerio de Desarrollo Social,</a:t>
            </a:r>
          </a:p>
          <a:p>
            <a:pPr algn="r"/>
            <a:r>
              <a:rPr lang="es-CL" sz="1400" b="1" dirty="0" smtClean="0">
                <a:solidFill>
                  <a:schemeClr val="tx2">
                    <a:lumMod val="75000"/>
                  </a:schemeClr>
                </a:solidFill>
              </a:rPr>
              <a:t>Subsecretaría de Evaluación Social</a:t>
            </a:r>
          </a:p>
        </p:txBody>
      </p:sp>
    </p:spTree>
    <p:extLst>
      <p:ext uri="{BB962C8B-B14F-4D97-AF65-F5344CB8AC3E}">
        <p14:creationId xmlns:p14="http://schemas.microsoft.com/office/powerpoint/2010/main" val="2256541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250561" y="583255"/>
            <a:ext cx="7717390" cy="2554545"/>
          </a:xfrm>
          <a:prstGeom prst="rect">
            <a:avLst/>
          </a:prstGeom>
        </p:spPr>
        <p:txBody>
          <a:bodyPr wrap="square">
            <a:spAutoFit/>
          </a:bodyPr>
          <a:lstStyle/>
          <a:p>
            <a:pPr marL="285750" indent="-285750" algn="just" hangingPunct="0">
              <a:buFont typeface="Arial" panose="020B0604020202020204" pitchFamily="34" charset="0"/>
              <a:buChar char="•"/>
            </a:pPr>
            <a:r>
              <a:rPr lang="es-CL" sz="1600" dirty="0" smtClean="0">
                <a:latin typeface="Verdana" panose="020B0604030504040204" pitchFamily="34" charset="0"/>
                <a:ea typeface="Verdana" panose="020B0604030504040204" pitchFamily="34" charset="0"/>
                <a:cs typeface="Verdana" panose="020B0604030504040204" pitchFamily="34" charset="0"/>
              </a:rPr>
              <a:t>Atendiendo </a:t>
            </a:r>
            <a:r>
              <a:rPr lang="es-CL" sz="1600" dirty="0">
                <a:latin typeface="Verdana" panose="020B0604030504040204" pitchFamily="34" charset="0"/>
                <a:ea typeface="Verdana" panose="020B0604030504040204" pitchFamily="34" charset="0"/>
                <a:cs typeface="Verdana" panose="020B0604030504040204" pitchFamily="34" charset="0"/>
              </a:rPr>
              <a:t>a las demandas </a:t>
            </a:r>
            <a:r>
              <a:rPr lang="es-CL" sz="1600" dirty="0" smtClean="0">
                <a:latin typeface="Verdana" panose="020B0604030504040204" pitchFamily="34" charset="0"/>
                <a:ea typeface="Verdana" panose="020B0604030504040204" pitchFamily="34" charset="0"/>
                <a:cs typeface="Verdana" panose="020B0604030504040204" pitchFamily="34" charset="0"/>
              </a:rPr>
              <a:t>de la </a:t>
            </a:r>
            <a:r>
              <a:rPr lang="es-CL" sz="1600" dirty="0">
                <a:latin typeface="Verdana" panose="020B0604030504040204" pitchFamily="34" charset="0"/>
                <a:ea typeface="Verdana" panose="020B0604030504040204" pitchFamily="34" charset="0"/>
                <a:cs typeface="Verdana" panose="020B0604030504040204" pitchFamily="34" charset="0"/>
              </a:rPr>
              <a:t>sociedad civil </a:t>
            </a:r>
            <a:r>
              <a:rPr lang="es-CL" sz="1600" dirty="0" smtClean="0">
                <a:latin typeface="Verdana" panose="020B0604030504040204" pitchFamily="34" charset="0"/>
                <a:ea typeface="Verdana" panose="020B0604030504040204" pitchFamily="34" charset="0"/>
                <a:cs typeface="Verdana" panose="020B0604030504040204" pitchFamily="34" charset="0"/>
              </a:rPr>
              <a:t>y la necesidad de contar con políticas públicas que consideren la diversidad de la población en Chile, </a:t>
            </a:r>
            <a:r>
              <a:rPr lang="es-CL" sz="1600" dirty="0">
                <a:latin typeface="Verdana" panose="020B0604030504040204" pitchFamily="34" charset="0"/>
                <a:ea typeface="Verdana" panose="020B0604030504040204" pitchFamily="34" charset="0"/>
                <a:cs typeface="Verdana" panose="020B0604030504040204" pitchFamily="34" charset="0"/>
              </a:rPr>
              <a:t>el cuestionario de la </a:t>
            </a:r>
            <a:r>
              <a:rPr lang="es-CL" sz="1600" b="1" dirty="0">
                <a:latin typeface="Verdana" panose="020B0604030504040204" pitchFamily="34" charset="0"/>
                <a:ea typeface="Verdana" panose="020B0604030504040204" pitchFamily="34" charset="0"/>
                <a:cs typeface="Verdana" panose="020B0604030504040204" pitchFamily="34" charset="0"/>
              </a:rPr>
              <a:t>Encuesta </a:t>
            </a:r>
            <a:r>
              <a:rPr lang="es-CL" sz="1600" b="1" dirty="0" smtClean="0">
                <a:latin typeface="Verdana" panose="020B0604030504040204" pitchFamily="34" charset="0"/>
                <a:ea typeface="Verdana" panose="020B0604030504040204" pitchFamily="34" charset="0"/>
                <a:cs typeface="Verdana" panose="020B0604030504040204" pitchFamily="34" charset="0"/>
              </a:rPr>
              <a:t>Casen 2015 </a:t>
            </a:r>
            <a:r>
              <a:rPr lang="es-CL" sz="1600" dirty="0" smtClean="0">
                <a:latin typeface="Verdana" panose="020B0604030504040204" pitchFamily="34" charset="0"/>
                <a:ea typeface="Verdana" panose="020B0604030504040204" pitchFamily="34" charset="0"/>
                <a:cs typeface="Verdana" panose="020B0604030504040204" pitchFamily="34" charset="0"/>
              </a:rPr>
              <a:t>incluyó </a:t>
            </a:r>
            <a:r>
              <a:rPr lang="es-CL" sz="1600" b="1" dirty="0">
                <a:latin typeface="Verdana" panose="020B0604030504040204" pitchFamily="34" charset="0"/>
                <a:ea typeface="Verdana" panose="020B0604030504040204" pitchFamily="34" charset="0"/>
                <a:cs typeface="Verdana" panose="020B0604030504040204" pitchFamily="34" charset="0"/>
              </a:rPr>
              <a:t>por primera vez </a:t>
            </a:r>
            <a:r>
              <a:rPr lang="es-CL" sz="1600" dirty="0" smtClean="0">
                <a:latin typeface="Verdana" panose="020B0604030504040204" pitchFamily="34" charset="0"/>
                <a:ea typeface="Verdana" panose="020B0604030504040204" pitchFamily="34" charset="0"/>
                <a:cs typeface="Verdana" panose="020B0604030504040204" pitchFamily="34" charset="0"/>
              </a:rPr>
              <a:t>preguntas que permitan caracterizar a la </a:t>
            </a:r>
            <a:r>
              <a:rPr lang="es-CL" sz="1600" dirty="0">
                <a:latin typeface="Verdana" panose="020B0604030504040204" pitchFamily="34" charset="0"/>
                <a:ea typeface="Verdana" panose="020B0604030504040204" pitchFamily="34" charset="0"/>
                <a:cs typeface="Verdana" panose="020B0604030504040204" pitchFamily="34" charset="0"/>
              </a:rPr>
              <a:t>población adulta </a:t>
            </a:r>
            <a:r>
              <a:rPr lang="es-CL" sz="1600" dirty="0" smtClean="0">
                <a:latin typeface="Verdana" panose="020B0604030504040204" pitchFamily="34" charset="0"/>
                <a:ea typeface="Verdana" panose="020B0604030504040204" pitchFamily="34" charset="0"/>
                <a:cs typeface="Verdana" panose="020B0604030504040204" pitchFamily="34" charset="0"/>
              </a:rPr>
              <a:t>(18 años o más) considerando aspectos de diversidad sexual.</a:t>
            </a:r>
          </a:p>
          <a:p>
            <a:pPr marL="285750" indent="-285750" algn="just" hangingPunct="0">
              <a:buFont typeface="Arial" panose="020B0604020202020204" pitchFamily="34" charset="0"/>
              <a:buChar char="•"/>
            </a:pPr>
            <a:endParaRPr lang="es-CL"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hangingPunct="0">
              <a:buFont typeface="Arial" panose="020B0604020202020204" pitchFamily="34" charset="0"/>
              <a:buChar char="•"/>
            </a:pPr>
            <a:r>
              <a:rPr lang="es-CL" sz="1600" dirty="0" smtClean="0">
                <a:latin typeface="Verdana" panose="020B0604030504040204" pitchFamily="34" charset="0"/>
                <a:ea typeface="Verdana" panose="020B0604030504040204" pitchFamily="34" charset="0"/>
                <a:cs typeface="Verdana" panose="020B0604030504040204" pitchFamily="34" charset="0"/>
              </a:rPr>
              <a:t>Estas preguntas fueron realizadas de modo </a:t>
            </a:r>
            <a:r>
              <a:rPr lang="es-CL" sz="1600" b="1" dirty="0" smtClean="0">
                <a:latin typeface="Verdana" panose="020B0604030504040204" pitchFamily="34" charset="0"/>
                <a:ea typeface="Verdana" panose="020B0604030504040204" pitchFamily="34" charset="0"/>
                <a:cs typeface="Verdana" panose="020B0604030504040204" pitchFamily="34" charset="0"/>
              </a:rPr>
              <a:t>anónimo y confidencial </a:t>
            </a:r>
            <a:r>
              <a:rPr lang="es-CL" sz="1600" dirty="0" smtClean="0">
                <a:latin typeface="Verdana" panose="020B0604030504040204" pitchFamily="34" charset="0"/>
                <a:ea typeface="Verdana" panose="020B0604030504040204" pitchFamily="34" charset="0"/>
                <a:cs typeface="Verdana" panose="020B0604030504040204" pitchFamily="34" charset="0"/>
              </a:rPr>
              <a:t>a </a:t>
            </a:r>
            <a:r>
              <a:rPr lang="es-CL" sz="1600" b="1" dirty="0" smtClean="0">
                <a:latin typeface="Verdana" panose="020B0604030504040204" pitchFamily="34" charset="0"/>
                <a:ea typeface="Verdana" panose="020B0604030504040204" pitchFamily="34" charset="0"/>
                <a:cs typeface="Verdana" panose="020B0604030504040204" pitchFamily="34" charset="0"/>
              </a:rPr>
              <a:t>personas de 18 años </a:t>
            </a:r>
            <a:r>
              <a:rPr lang="es-CL" sz="1600" b="1" dirty="0" err="1" smtClean="0">
                <a:latin typeface="Verdana" panose="020B0604030504040204" pitchFamily="34" charset="0"/>
                <a:ea typeface="Verdana" panose="020B0604030504040204" pitchFamily="34" charset="0"/>
                <a:cs typeface="Verdana" panose="020B0604030504040204" pitchFamily="34" charset="0"/>
              </a:rPr>
              <a:t>ó</a:t>
            </a:r>
            <a:r>
              <a:rPr lang="es-CL" sz="1600" b="1" dirty="0" smtClean="0">
                <a:latin typeface="Verdana" panose="020B0604030504040204" pitchFamily="34" charset="0"/>
                <a:ea typeface="Verdana" panose="020B0604030504040204" pitchFamily="34" charset="0"/>
                <a:cs typeface="Verdana" panose="020B0604030504040204" pitchFamily="34" charset="0"/>
              </a:rPr>
              <a:t> más </a:t>
            </a:r>
            <a:r>
              <a:rPr lang="es-CL" sz="1600" dirty="0" smtClean="0">
                <a:latin typeface="Verdana" panose="020B0604030504040204" pitchFamily="34" charset="0"/>
                <a:ea typeface="Verdana" panose="020B0604030504040204" pitchFamily="34" charset="0"/>
                <a:cs typeface="Verdana" panose="020B0604030504040204" pitchFamily="34" charset="0"/>
              </a:rPr>
              <a:t>presentes al momento de la Encuesta.</a:t>
            </a:r>
            <a:endParaRPr lang="es-C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1"/>
          <p:cNvSpPr>
            <a:spLocks noChangeArrowheads="1"/>
          </p:cNvSpPr>
          <p:nvPr/>
        </p:nvSpPr>
        <p:spPr bwMode="auto">
          <a:xfrm>
            <a:off x="1076604" y="144321"/>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DIVERSIDAD SEXUAL</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1823540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163582" y="513653"/>
            <a:ext cx="7717390" cy="4154984"/>
          </a:xfrm>
          <a:prstGeom prst="rect">
            <a:avLst/>
          </a:prstGeom>
        </p:spPr>
        <p:txBody>
          <a:bodyPr wrap="square">
            <a:spAutoFit/>
          </a:bodyPr>
          <a:lstStyle/>
          <a:p>
            <a:pPr algn="just" hangingPunct="0"/>
            <a:r>
              <a:rPr lang="es-CL" sz="1600" dirty="0">
                <a:latin typeface="Verdana" panose="020B0604030504040204" pitchFamily="34" charset="0"/>
                <a:ea typeface="Verdana" panose="020B0604030504040204" pitchFamily="34" charset="0"/>
                <a:cs typeface="Verdana" panose="020B0604030504040204" pitchFamily="34" charset="0"/>
              </a:rPr>
              <a:t>El diseño de las preguntas sobre diversidad sexual, incluidas en cuestionario de Casen 2015, consideran experiencias previas nacionales y extranjeras, entre ellas destacan:</a:t>
            </a:r>
          </a:p>
          <a:p>
            <a:pPr marL="285750" indent="-285750" algn="just" hangingPunct="0">
              <a:buFont typeface="Arial" panose="020B0604020202020204" pitchFamily="34" charset="0"/>
              <a:buChar char="•"/>
            </a:pPr>
            <a:endParaRPr lang="es-CL" sz="1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hangingPunct="0">
              <a:buFont typeface="Arial" panose="020B0604020202020204" pitchFamily="34" charset="0"/>
              <a:buChar char="•"/>
            </a:pPr>
            <a:r>
              <a:rPr lang="es-CL" sz="1400" b="1" dirty="0" smtClean="0">
                <a:latin typeface="Verdana" panose="020B0604030504040204" pitchFamily="34" charset="0"/>
                <a:ea typeface="Verdana" panose="020B0604030504040204" pitchFamily="34" charset="0"/>
                <a:cs typeface="Verdana" panose="020B0604030504040204" pitchFamily="34" charset="0"/>
              </a:rPr>
              <a:t>Encuesta Integrada de Hogares de Reino Unido </a:t>
            </a:r>
            <a:r>
              <a:rPr lang="es-CL" sz="1400" dirty="0" smtClean="0">
                <a:latin typeface="Verdana" panose="020B0604030504040204" pitchFamily="34" charset="0"/>
                <a:ea typeface="Verdana" panose="020B0604030504040204" pitchFamily="34" charset="0"/>
                <a:cs typeface="Verdana" panose="020B0604030504040204" pitchFamily="34" charset="0"/>
              </a:rPr>
              <a:t>(</a:t>
            </a:r>
            <a:r>
              <a:rPr lang="es-CL" sz="1400" dirty="0" err="1" smtClean="0">
                <a:latin typeface="Verdana" panose="020B0604030504040204" pitchFamily="34" charset="0"/>
                <a:ea typeface="Verdana" panose="020B0604030504040204" pitchFamily="34" charset="0"/>
                <a:cs typeface="Verdana" panose="020B0604030504040204" pitchFamily="34" charset="0"/>
              </a:rPr>
              <a:t>Integrated</a:t>
            </a:r>
            <a:r>
              <a:rPr lang="es-CL" sz="1400" dirty="0" smtClean="0">
                <a:latin typeface="Verdana" panose="020B0604030504040204" pitchFamily="34" charset="0"/>
                <a:ea typeface="Verdana" panose="020B0604030504040204" pitchFamily="34" charset="0"/>
                <a:cs typeface="Verdana" panose="020B0604030504040204" pitchFamily="34" charset="0"/>
              </a:rPr>
              <a:t> </a:t>
            </a:r>
            <a:r>
              <a:rPr lang="es-CL" sz="1400" dirty="0" err="1" smtClean="0">
                <a:latin typeface="Verdana" panose="020B0604030504040204" pitchFamily="34" charset="0"/>
                <a:ea typeface="Verdana" panose="020B0604030504040204" pitchFamily="34" charset="0"/>
                <a:cs typeface="Verdana" panose="020B0604030504040204" pitchFamily="34" charset="0"/>
              </a:rPr>
              <a:t>Household</a:t>
            </a:r>
            <a:r>
              <a:rPr lang="es-CL" sz="1400" dirty="0" smtClean="0">
                <a:latin typeface="Verdana" panose="020B0604030504040204" pitchFamily="34" charset="0"/>
                <a:ea typeface="Verdana" panose="020B0604030504040204" pitchFamily="34" charset="0"/>
                <a:cs typeface="Verdana" panose="020B0604030504040204" pitchFamily="34" charset="0"/>
              </a:rPr>
              <a:t> </a:t>
            </a:r>
            <a:r>
              <a:rPr lang="es-CL" sz="1400" dirty="0" err="1" smtClean="0">
                <a:latin typeface="Verdana" panose="020B0604030504040204" pitchFamily="34" charset="0"/>
                <a:ea typeface="Verdana" panose="020B0604030504040204" pitchFamily="34" charset="0"/>
                <a:cs typeface="Verdana" panose="020B0604030504040204" pitchFamily="34" charset="0"/>
              </a:rPr>
              <a:t>Survey</a:t>
            </a:r>
            <a:r>
              <a:rPr lang="es-CL" sz="1400" dirty="0" smtClean="0">
                <a:latin typeface="Verdana" panose="020B0604030504040204" pitchFamily="34" charset="0"/>
                <a:ea typeface="Verdana" panose="020B0604030504040204" pitchFamily="34" charset="0"/>
                <a:cs typeface="Verdana" panose="020B0604030504040204" pitchFamily="34" charset="0"/>
              </a:rPr>
              <a:t>, 2014), que consulta dentro del concepto más amplio de “orientación sexual” específicamente por “identidad sexual”*: </a:t>
            </a:r>
            <a:r>
              <a:rPr lang="en-US" sz="1400" i="1" dirty="0" smtClean="0">
                <a:latin typeface="Verdana" panose="020B0604030504040204" pitchFamily="34" charset="0"/>
                <a:ea typeface="Verdana" panose="020B0604030504040204" pitchFamily="34" charset="0"/>
                <a:cs typeface="Verdana" panose="020B0604030504040204" pitchFamily="34" charset="0"/>
              </a:rPr>
              <a:t>Which </a:t>
            </a:r>
            <a:r>
              <a:rPr lang="en-US" sz="1400" i="1" dirty="0">
                <a:latin typeface="Verdana" panose="020B0604030504040204" pitchFamily="34" charset="0"/>
                <a:ea typeface="Verdana" panose="020B0604030504040204" pitchFamily="34" charset="0"/>
                <a:cs typeface="Verdana" panose="020B0604030504040204" pitchFamily="34" charset="0"/>
              </a:rPr>
              <a:t>of the options on this card best describes how you think of yourself</a:t>
            </a:r>
            <a:r>
              <a:rPr lang="en-US" sz="1400" i="1"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Las </a:t>
            </a:r>
            <a:r>
              <a:rPr lang="en-US" sz="1400" dirty="0" err="1" smtClean="0">
                <a:latin typeface="Verdana" panose="020B0604030504040204" pitchFamily="34" charset="0"/>
                <a:ea typeface="Verdana" panose="020B0604030504040204" pitchFamily="34" charset="0"/>
                <a:cs typeface="Verdana" panose="020B0604030504040204" pitchFamily="34" charset="0"/>
              </a:rPr>
              <a:t>categorías</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err="1" smtClean="0">
                <a:latin typeface="Verdana" panose="020B0604030504040204" pitchFamily="34" charset="0"/>
                <a:ea typeface="Verdana" panose="020B0604030504040204" pitchFamily="34" charset="0"/>
                <a:cs typeface="Verdana" panose="020B0604030504040204" pitchFamily="34" charset="0"/>
              </a:rPr>
              <a:t>posibles</a:t>
            </a:r>
            <a:r>
              <a:rPr lang="en-US" sz="1400" dirty="0" smtClean="0">
                <a:latin typeface="Verdana" panose="020B0604030504040204" pitchFamily="34" charset="0"/>
                <a:ea typeface="Verdana" panose="020B0604030504040204" pitchFamily="34" charset="0"/>
                <a:cs typeface="Verdana" panose="020B0604030504040204" pitchFamily="34" charset="0"/>
              </a:rPr>
              <a:t> de </a:t>
            </a:r>
            <a:r>
              <a:rPr lang="en-US" sz="1400" dirty="0" err="1" smtClean="0">
                <a:latin typeface="Verdana" panose="020B0604030504040204" pitchFamily="34" charset="0"/>
                <a:ea typeface="Verdana" panose="020B0604030504040204" pitchFamily="34" charset="0"/>
                <a:cs typeface="Verdana" panose="020B0604030504040204" pitchFamily="34" charset="0"/>
              </a:rPr>
              <a:t>respuesta</a:t>
            </a:r>
            <a:r>
              <a:rPr lang="en-US" sz="1400" dirty="0" smtClean="0">
                <a:latin typeface="Verdana" panose="020B0604030504040204" pitchFamily="34" charset="0"/>
                <a:ea typeface="Verdana" panose="020B0604030504040204" pitchFamily="34" charset="0"/>
                <a:cs typeface="Verdana" panose="020B0604030504040204" pitchFamily="34" charset="0"/>
              </a:rPr>
              <a:t> son: </a:t>
            </a:r>
            <a:r>
              <a:rPr lang="en-US" sz="1400" i="1" dirty="0" smtClean="0">
                <a:latin typeface="Verdana" panose="020B0604030504040204" pitchFamily="34" charset="0"/>
                <a:ea typeface="Verdana" panose="020B0604030504040204" pitchFamily="34" charset="0"/>
                <a:cs typeface="Verdana" panose="020B0604030504040204" pitchFamily="34" charset="0"/>
              </a:rPr>
              <a:t>Heterosexual/Straight; Gay/Lesbian; Bisexual; Other.</a:t>
            </a:r>
          </a:p>
          <a:p>
            <a:pPr algn="just" hangingPunct="0"/>
            <a:endParaRPr lang="en-US" sz="1400" i="1" dirty="0">
              <a:latin typeface="Verdana" panose="020B0604030504040204" pitchFamily="34" charset="0"/>
              <a:ea typeface="Verdana" panose="020B0604030504040204" pitchFamily="34" charset="0"/>
              <a:cs typeface="Verdana" panose="020B0604030504040204" pitchFamily="34" charset="0"/>
            </a:endParaRPr>
          </a:p>
          <a:p>
            <a:pPr marL="342900" indent="-342900" algn="just" hangingPunct="0">
              <a:buFont typeface="Arial" panose="020B0604020202020204" pitchFamily="34" charset="0"/>
              <a:buChar char="•"/>
            </a:pPr>
            <a:r>
              <a:rPr lang="es-CL" sz="1400" b="1" dirty="0" smtClean="0">
                <a:latin typeface="Verdana" panose="020B0604030504040204" pitchFamily="34" charset="0"/>
                <a:ea typeface="Verdana" panose="020B0604030504040204" pitchFamily="34" charset="0"/>
                <a:cs typeface="Verdana" panose="020B0604030504040204" pitchFamily="34" charset="0"/>
              </a:rPr>
              <a:t>Séptima Encuesta Nacional de </a:t>
            </a:r>
            <a:r>
              <a:rPr lang="es-CL" sz="1400" b="1" dirty="0">
                <a:latin typeface="Verdana" panose="020B0604030504040204" pitchFamily="34" charset="0"/>
                <a:ea typeface="Verdana" panose="020B0604030504040204" pitchFamily="34" charset="0"/>
                <a:cs typeface="Verdana" panose="020B0604030504040204" pitchFamily="34" charset="0"/>
              </a:rPr>
              <a:t>la </a:t>
            </a:r>
            <a:r>
              <a:rPr lang="es-CL" sz="1400" b="1" dirty="0" smtClean="0">
                <a:latin typeface="Verdana" panose="020B0604030504040204" pitchFamily="34" charset="0"/>
                <a:ea typeface="Verdana" panose="020B0604030504040204" pitchFamily="34" charset="0"/>
                <a:cs typeface="Verdana" panose="020B0604030504040204" pitchFamily="34" charset="0"/>
              </a:rPr>
              <a:t>Juventud</a:t>
            </a:r>
            <a:r>
              <a:rPr lang="es-CL" sz="1400" dirty="0" smtClean="0">
                <a:latin typeface="Verdana" panose="020B0604030504040204" pitchFamily="34" charset="0"/>
                <a:ea typeface="Verdana" panose="020B0604030504040204" pitchFamily="34" charset="0"/>
                <a:cs typeface="Verdana" panose="020B0604030504040204" pitchFamily="34" charset="0"/>
              </a:rPr>
              <a:t>, año </a:t>
            </a:r>
            <a:r>
              <a:rPr lang="es-CL" sz="1400" dirty="0">
                <a:latin typeface="Verdana" panose="020B0604030504040204" pitchFamily="34" charset="0"/>
                <a:ea typeface="Verdana" panose="020B0604030504040204" pitchFamily="34" charset="0"/>
                <a:cs typeface="Verdana" panose="020B0604030504040204" pitchFamily="34" charset="0"/>
              </a:rPr>
              <a:t>2012, </a:t>
            </a:r>
            <a:r>
              <a:rPr lang="es-CL" sz="1400" dirty="0" smtClean="0">
                <a:latin typeface="Verdana" panose="020B0604030504040204" pitchFamily="34" charset="0"/>
                <a:ea typeface="Verdana" panose="020B0604030504040204" pitchFamily="34" charset="0"/>
                <a:cs typeface="Verdana" panose="020B0604030504040204" pitchFamily="34" charset="0"/>
              </a:rPr>
              <a:t>que pregunta:  ¿</a:t>
            </a:r>
            <a:r>
              <a:rPr lang="es-CL" sz="1400" dirty="0">
                <a:latin typeface="Verdana" panose="020B0604030504040204" pitchFamily="34" charset="0"/>
                <a:ea typeface="Verdana" panose="020B0604030504040204" pitchFamily="34" charset="0"/>
                <a:cs typeface="Verdana" panose="020B0604030504040204" pitchFamily="34" charset="0"/>
              </a:rPr>
              <a:t>Cuál es tu orientación sexual</a:t>
            </a:r>
            <a:r>
              <a:rPr lang="es-CL" sz="1400" dirty="0" smtClean="0">
                <a:latin typeface="Verdana" panose="020B0604030504040204" pitchFamily="34" charset="0"/>
                <a:ea typeface="Verdana" panose="020B0604030504040204" pitchFamily="34" charset="0"/>
                <a:cs typeface="Verdana" panose="020B0604030504040204" pitchFamily="34" charset="0"/>
              </a:rPr>
              <a:t>?. L</a:t>
            </a:r>
            <a:r>
              <a:rPr lang="en-US" sz="1400" dirty="0" smtClean="0">
                <a:latin typeface="Verdana" panose="020B0604030504040204" pitchFamily="34" charset="0"/>
                <a:ea typeface="Verdana" panose="020B0604030504040204" pitchFamily="34" charset="0"/>
                <a:cs typeface="Verdana" panose="020B0604030504040204" pitchFamily="34" charset="0"/>
              </a:rPr>
              <a:t>as </a:t>
            </a:r>
            <a:r>
              <a:rPr lang="en-US" sz="1400" dirty="0" err="1">
                <a:latin typeface="Verdana" panose="020B0604030504040204" pitchFamily="34" charset="0"/>
                <a:ea typeface="Verdana" panose="020B0604030504040204" pitchFamily="34" charset="0"/>
                <a:cs typeface="Verdana" panose="020B0604030504040204" pitchFamily="34" charset="0"/>
              </a:rPr>
              <a:t>categorías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posibles</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respuesta</a:t>
            </a:r>
            <a:r>
              <a:rPr lang="en-US" sz="1400" dirty="0">
                <a:latin typeface="Verdana" panose="020B0604030504040204" pitchFamily="34" charset="0"/>
                <a:ea typeface="Verdana" panose="020B0604030504040204" pitchFamily="34" charset="0"/>
                <a:cs typeface="Verdana" panose="020B0604030504040204" pitchFamily="34" charset="0"/>
              </a:rPr>
              <a:t> son: </a:t>
            </a:r>
            <a:r>
              <a:rPr lang="en-US" sz="1400" dirty="0" smtClean="0">
                <a:latin typeface="Verdana" panose="020B0604030504040204" pitchFamily="34" charset="0"/>
                <a:ea typeface="Verdana" panose="020B0604030504040204" pitchFamily="34" charset="0"/>
                <a:cs typeface="Verdana" panose="020B0604030504040204" pitchFamily="34" charset="0"/>
              </a:rPr>
              <a:t>Heterosexual; Homosexual; Bisexual.</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hangingPunct="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hangingPunct="0">
              <a:buFont typeface="Arial" panose="020B0604020202020204" pitchFamily="34" charset="0"/>
              <a:buChar char="•"/>
            </a:pPr>
            <a:r>
              <a:rPr lang="es-CL" sz="1400" b="1" dirty="0" smtClean="0">
                <a:latin typeface="Verdana" panose="020B0604030504040204" pitchFamily="34" charset="0"/>
                <a:ea typeface="Verdana" panose="020B0604030504040204" pitchFamily="34" charset="0"/>
                <a:cs typeface="Verdana" panose="020B0604030504040204" pitchFamily="34" charset="0"/>
              </a:rPr>
              <a:t>III Encuesta Nacional de Derechos Humanos</a:t>
            </a:r>
            <a:r>
              <a:rPr lang="es-CL" sz="1400" dirty="0" smtClean="0">
                <a:latin typeface="Verdana" panose="020B0604030504040204" pitchFamily="34" charset="0"/>
                <a:ea typeface="Verdana" panose="020B0604030504040204" pitchFamily="34" charset="0"/>
                <a:cs typeface="Verdana" panose="020B0604030504040204" pitchFamily="34" charset="0"/>
              </a:rPr>
              <a:t>, año 2015 (mayo-junio), que consulta</a:t>
            </a:r>
            <a:r>
              <a:rPr lang="es-CL" sz="1400" dirty="0">
                <a:latin typeface="Verdana" panose="020B0604030504040204" pitchFamily="34" charset="0"/>
                <a:ea typeface="Verdana" panose="020B0604030504040204" pitchFamily="34" charset="0"/>
                <a:cs typeface="Verdana" panose="020B0604030504040204" pitchFamily="34" charset="0"/>
              </a:rPr>
              <a:t>: </a:t>
            </a:r>
            <a:r>
              <a:rPr lang="es-CL" sz="1400" dirty="0" smtClean="0">
                <a:latin typeface="Verdana" panose="020B0604030504040204" pitchFamily="34" charset="0"/>
                <a:ea typeface="Verdana" panose="020B0604030504040204" pitchFamily="34" charset="0"/>
                <a:cs typeface="Verdana" panose="020B0604030504040204" pitchFamily="34" charset="0"/>
              </a:rPr>
              <a:t>En </a:t>
            </a:r>
            <a:r>
              <a:rPr lang="es-CL" sz="1400" dirty="0">
                <a:latin typeface="Verdana" panose="020B0604030504040204" pitchFamily="34" charset="0"/>
                <a:ea typeface="Verdana" panose="020B0604030504040204" pitchFamily="34" charset="0"/>
                <a:cs typeface="Verdana" panose="020B0604030504040204" pitchFamily="34" charset="0"/>
              </a:rPr>
              <a:t>cuanto a su género, </a:t>
            </a:r>
            <a:r>
              <a:rPr lang="es-CL" sz="1400" dirty="0" smtClean="0">
                <a:latin typeface="Verdana" panose="020B0604030504040204" pitchFamily="34" charset="0"/>
                <a:ea typeface="Verdana" panose="020B0604030504040204" pitchFamily="34" charset="0"/>
                <a:cs typeface="Verdana" panose="020B0604030504040204" pitchFamily="34" charset="0"/>
              </a:rPr>
              <a:t>¿usted </a:t>
            </a:r>
            <a:r>
              <a:rPr lang="es-CL" sz="1400" dirty="0">
                <a:latin typeface="Verdana" panose="020B0604030504040204" pitchFamily="34" charset="0"/>
                <a:ea typeface="Verdana" panose="020B0604030504040204" pitchFamily="34" charset="0"/>
                <a:cs typeface="Verdana" panose="020B0604030504040204" pitchFamily="34" charset="0"/>
              </a:rPr>
              <a:t>se </a:t>
            </a:r>
            <a:r>
              <a:rPr lang="es-CL" sz="1400" dirty="0" smtClean="0">
                <a:latin typeface="Verdana" panose="020B0604030504040204" pitchFamily="34" charset="0"/>
                <a:ea typeface="Verdana" panose="020B0604030504040204" pitchFamily="34" charset="0"/>
                <a:cs typeface="Verdana" panose="020B0604030504040204" pitchFamily="34" charset="0"/>
              </a:rPr>
              <a:t>identifica como </a:t>
            </a:r>
            <a:r>
              <a:rPr lang="es-CL" sz="1400" dirty="0">
                <a:latin typeface="Verdana" panose="020B0604030504040204" pitchFamily="34" charset="0"/>
                <a:ea typeface="Verdana" panose="020B0604030504040204" pitchFamily="34" charset="0"/>
                <a:cs typeface="Verdana" panose="020B0604030504040204" pitchFamily="34" charset="0"/>
              </a:rPr>
              <a:t>hombre, mujer u </a:t>
            </a:r>
            <a:r>
              <a:rPr lang="es-CL" sz="1400" dirty="0" smtClean="0">
                <a:latin typeface="Verdana" panose="020B0604030504040204" pitchFamily="34" charset="0"/>
                <a:ea typeface="Verdana" panose="020B0604030504040204" pitchFamily="34" charset="0"/>
                <a:cs typeface="Verdana" panose="020B0604030504040204" pitchFamily="34" charset="0"/>
              </a:rPr>
              <a:t>otro?. Las categoría de respuesta son: Hombre; Mujer; Otro.</a:t>
            </a:r>
            <a:endParaRPr lang="es-CL" sz="800" dirty="0" smtClean="0">
              <a:latin typeface="Verdana" panose="020B0604030504040204" pitchFamily="34" charset="0"/>
              <a:ea typeface="Verdana" panose="020B0604030504040204" pitchFamily="34" charset="0"/>
              <a:cs typeface="Verdana" panose="020B0604030504040204" pitchFamily="34" charset="0"/>
            </a:endParaRPr>
          </a:p>
          <a:p>
            <a:pPr algn="r" hangingPunct="0"/>
            <a:endParaRPr lang="en-US" sz="600" dirty="0" smtClean="0"/>
          </a:p>
          <a:p>
            <a:pPr algn="r" hangingPunct="0"/>
            <a:r>
              <a:rPr lang="en-US" sz="1400" dirty="0" smtClean="0"/>
              <a:t>* </a:t>
            </a:r>
            <a:r>
              <a:rPr lang="en-US" sz="1400" dirty="0" err="1" smtClean="0"/>
              <a:t>Pregunta</a:t>
            </a:r>
            <a:r>
              <a:rPr lang="en-US" sz="1400" dirty="0" smtClean="0"/>
              <a:t> </a:t>
            </a:r>
            <a:r>
              <a:rPr lang="en-US" sz="1400" dirty="0" err="1" smtClean="0"/>
              <a:t>basada</a:t>
            </a:r>
            <a:r>
              <a:rPr lang="en-US" sz="1400" dirty="0" smtClean="0"/>
              <a:t> </a:t>
            </a:r>
            <a:r>
              <a:rPr lang="en-US" sz="1400" dirty="0" err="1" smtClean="0"/>
              <a:t>en</a:t>
            </a:r>
            <a:r>
              <a:rPr lang="en-US" sz="1400" dirty="0" smtClean="0"/>
              <a:t> </a:t>
            </a:r>
            <a:r>
              <a:rPr lang="en-US" sz="1400" dirty="0" err="1" smtClean="0"/>
              <a:t>estudio</a:t>
            </a:r>
            <a:r>
              <a:rPr lang="en-US" sz="1400" dirty="0" smtClean="0"/>
              <a:t>: </a:t>
            </a:r>
            <a:r>
              <a:rPr lang="en-US" sz="1400" i="1" dirty="0" smtClean="0"/>
              <a:t>Measuring </a:t>
            </a:r>
            <a:r>
              <a:rPr lang="en-US" sz="1400" i="1" dirty="0"/>
              <a:t>Sexual Identity: An Evaluation </a:t>
            </a:r>
            <a:r>
              <a:rPr lang="en-US" sz="1400" i="1" dirty="0" smtClean="0"/>
              <a:t>Report, 2010.</a:t>
            </a:r>
            <a:endParaRPr lang="es-CL" sz="1400"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1"/>
          <p:cNvSpPr>
            <a:spLocks noChangeArrowheads="1"/>
          </p:cNvSpPr>
          <p:nvPr/>
        </p:nvSpPr>
        <p:spPr bwMode="auto">
          <a:xfrm>
            <a:off x="1076604" y="144321"/>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DIVERSIDAD SEXUAL</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1343368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163581" y="493104"/>
            <a:ext cx="7804369" cy="4493538"/>
          </a:xfrm>
          <a:prstGeom prst="rect">
            <a:avLst/>
          </a:prstGeom>
        </p:spPr>
        <p:txBody>
          <a:bodyPr wrap="square">
            <a:spAutoFit/>
          </a:bodyPr>
          <a:lstStyle/>
          <a:p>
            <a:pPr algn="just" hangingPunct="0"/>
            <a:r>
              <a:rPr lang="es-CL" sz="1600" dirty="0" smtClean="0">
                <a:latin typeface="Verdana" panose="020B0604030504040204" pitchFamily="34" charset="0"/>
                <a:ea typeface="Verdana" panose="020B0604030504040204" pitchFamily="34" charset="0"/>
                <a:cs typeface="Verdana" panose="020B0604030504040204" pitchFamily="34" charset="0"/>
              </a:rPr>
              <a:t>La modalidad de aplicación de estas preguntas, en Casen 2015, fue evaluada en pruebas cualitativas y de campo, previo a la implementación del levantamiento de la encuesta. </a:t>
            </a:r>
          </a:p>
          <a:p>
            <a:pPr algn="just" hangingPunct="0"/>
            <a:endParaRPr lang="es-CL" sz="1400" dirty="0" smtClean="0">
              <a:latin typeface="Verdana" panose="020B0604030504040204" pitchFamily="34" charset="0"/>
              <a:ea typeface="Verdana" panose="020B0604030504040204" pitchFamily="34" charset="0"/>
              <a:cs typeface="Verdana" panose="020B0604030504040204" pitchFamily="34" charset="0"/>
            </a:endParaRPr>
          </a:p>
          <a:p>
            <a:pPr marL="400050" indent="-342900" algn="just">
              <a:buAutoNum type="arabicParenR"/>
            </a:pPr>
            <a:r>
              <a:rPr lang="es-CL" sz="1400" b="1" dirty="0" smtClean="0">
                <a:solidFill>
                  <a:prstClr val="black"/>
                </a:solidFill>
                <a:latin typeface="Verdana" pitchFamily="34" charset="0"/>
                <a:ea typeface="Verdana" pitchFamily="34" charset="0"/>
                <a:cs typeface="Verdana" pitchFamily="34" charset="0"/>
              </a:rPr>
              <a:t>Primera fase de entrevistas cognitivas: </a:t>
            </a:r>
            <a:r>
              <a:rPr lang="es-CL" sz="1400" dirty="0" smtClean="0">
                <a:solidFill>
                  <a:prstClr val="black"/>
                </a:solidFill>
                <a:latin typeface="Verdana" pitchFamily="34" charset="0"/>
                <a:ea typeface="Verdana" pitchFamily="34" charset="0"/>
                <a:cs typeface="Verdana" pitchFamily="34" charset="0"/>
              </a:rPr>
              <a:t>Considera </a:t>
            </a:r>
            <a:r>
              <a:rPr lang="es-CL" sz="1400" dirty="0">
                <a:solidFill>
                  <a:prstClr val="black"/>
                </a:solidFill>
                <a:latin typeface="Verdana" pitchFamily="34" charset="0"/>
                <a:ea typeface="Verdana" pitchFamily="34" charset="0"/>
                <a:cs typeface="Verdana" pitchFamily="34" charset="0"/>
              </a:rPr>
              <a:t>3 modalidades de preguntas respecto a orientación sexual. </a:t>
            </a:r>
            <a:r>
              <a:rPr lang="es-CL" sz="1400" dirty="0" smtClean="0">
                <a:solidFill>
                  <a:prstClr val="black"/>
                </a:solidFill>
                <a:latin typeface="Verdana" pitchFamily="34" charset="0"/>
                <a:ea typeface="Verdana" pitchFamily="34" charset="0"/>
                <a:cs typeface="Verdana" pitchFamily="34" charset="0"/>
              </a:rPr>
              <a:t>Recomendación: especificar </a:t>
            </a:r>
            <a:r>
              <a:rPr lang="es-CL" sz="1400" dirty="0">
                <a:solidFill>
                  <a:prstClr val="black"/>
                </a:solidFill>
                <a:latin typeface="Verdana" pitchFamily="34" charset="0"/>
                <a:ea typeface="Verdana" pitchFamily="34" charset="0"/>
                <a:cs typeface="Verdana" pitchFamily="34" charset="0"/>
              </a:rPr>
              <a:t>la consulta sobre orientación sexual, diferenciada de identidad de </a:t>
            </a:r>
            <a:r>
              <a:rPr lang="es-CL" sz="1400" dirty="0" smtClean="0">
                <a:solidFill>
                  <a:prstClr val="black"/>
                </a:solidFill>
                <a:latin typeface="Verdana" pitchFamily="34" charset="0"/>
                <a:ea typeface="Verdana" pitchFamily="34" charset="0"/>
                <a:cs typeface="Verdana" pitchFamily="34" charset="0"/>
              </a:rPr>
              <a:t>género, pues se producía confusión de conceptos (orientación </a:t>
            </a:r>
            <a:r>
              <a:rPr lang="es-CL" sz="1400" dirty="0">
                <a:solidFill>
                  <a:prstClr val="black"/>
                </a:solidFill>
                <a:latin typeface="Verdana" pitchFamily="34" charset="0"/>
                <a:ea typeface="Verdana" pitchFamily="34" charset="0"/>
                <a:cs typeface="Verdana" pitchFamily="34" charset="0"/>
              </a:rPr>
              <a:t>sexual, identidad de </a:t>
            </a:r>
            <a:r>
              <a:rPr lang="es-CL" sz="1400" dirty="0" smtClean="0">
                <a:solidFill>
                  <a:prstClr val="black"/>
                </a:solidFill>
                <a:latin typeface="Verdana" pitchFamily="34" charset="0"/>
                <a:ea typeface="Verdana" pitchFamily="34" charset="0"/>
                <a:cs typeface="Verdana" pitchFamily="34" charset="0"/>
              </a:rPr>
              <a:t>género, comportamiento sexual).</a:t>
            </a:r>
          </a:p>
          <a:p>
            <a:pPr marL="400050" indent="-342900" algn="just">
              <a:buAutoNum type="arabicParenR"/>
            </a:pPr>
            <a:endParaRPr lang="es-CL" sz="1400" b="1" dirty="0" smtClean="0">
              <a:solidFill>
                <a:prstClr val="black"/>
              </a:solidFill>
              <a:latin typeface="Verdana" pitchFamily="34" charset="0"/>
              <a:ea typeface="Verdana" pitchFamily="34" charset="0"/>
              <a:cs typeface="Verdana" pitchFamily="34" charset="0"/>
            </a:endParaRPr>
          </a:p>
          <a:p>
            <a:pPr marL="400050" indent="-342900" algn="just">
              <a:buAutoNum type="arabicParenR"/>
            </a:pPr>
            <a:r>
              <a:rPr lang="es-CL" sz="1400" b="1" dirty="0" smtClean="0">
                <a:solidFill>
                  <a:prstClr val="black"/>
                </a:solidFill>
                <a:latin typeface="Verdana" pitchFamily="34" charset="0"/>
                <a:ea typeface="Verdana" pitchFamily="34" charset="0"/>
                <a:cs typeface="Verdana" pitchFamily="34" charset="0"/>
              </a:rPr>
              <a:t>Segunda fase de entrevistas cognitivas: </a:t>
            </a:r>
            <a:r>
              <a:rPr lang="es-CL" sz="1400" dirty="0" smtClean="0">
                <a:solidFill>
                  <a:prstClr val="black"/>
                </a:solidFill>
                <a:latin typeface="Verdana" pitchFamily="34" charset="0"/>
                <a:ea typeface="Verdana" pitchFamily="34" charset="0"/>
                <a:cs typeface="Verdana" pitchFamily="34" charset="0"/>
              </a:rPr>
              <a:t>Centro de </a:t>
            </a:r>
            <a:r>
              <a:rPr lang="es-CL" sz="1400" dirty="0" err="1" smtClean="0">
                <a:solidFill>
                  <a:prstClr val="black"/>
                </a:solidFill>
                <a:latin typeface="Verdana" pitchFamily="34" charset="0"/>
                <a:ea typeface="Verdana" pitchFamily="34" charset="0"/>
                <a:cs typeface="Verdana" pitchFamily="34" charset="0"/>
              </a:rPr>
              <a:t>Microdatos</a:t>
            </a:r>
            <a:r>
              <a:rPr lang="es-CL" sz="1400" dirty="0" smtClean="0">
                <a:solidFill>
                  <a:prstClr val="black"/>
                </a:solidFill>
                <a:latin typeface="Verdana" pitchFamily="34" charset="0"/>
                <a:ea typeface="Verdana" pitchFamily="34" charset="0"/>
                <a:cs typeface="Verdana" pitchFamily="34" charset="0"/>
              </a:rPr>
              <a:t> evaluó dos </a:t>
            </a:r>
            <a:r>
              <a:rPr lang="es-CL" sz="1400" dirty="0">
                <a:solidFill>
                  <a:prstClr val="black"/>
                </a:solidFill>
                <a:latin typeface="Verdana" pitchFamily="34" charset="0"/>
                <a:ea typeface="Verdana" pitchFamily="34" charset="0"/>
                <a:cs typeface="Verdana" pitchFamily="34" charset="0"/>
              </a:rPr>
              <a:t>preguntas </a:t>
            </a:r>
            <a:r>
              <a:rPr lang="es-CL" sz="1400" dirty="0" smtClean="0">
                <a:solidFill>
                  <a:prstClr val="black"/>
                </a:solidFill>
                <a:latin typeface="Verdana" pitchFamily="34" charset="0"/>
                <a:ea typeface="Verdana" pitchFamily="34" charset="0"/>
                <a:cs typeface="Verdana" pitchFamily="34" charset="0"/>
              </a:rPr>
              <a:t>diferenciadas sobre: </a:t>
            </a:r>
            <a:r>
              <a:rPr lang="es-CL" sz="1400" dirty="0">
                <a:solidFill>
                  <a:prstClr val="black"/>
                </a:solidFill>
                <a:latin typeface="Verdana" pitchFamily="34" charset="0"/>
                <a:ea typeface="Verdana" pitchFamily="34" charset="0"/>
                <a:cs typeface="Verdana" pitchFamily="34" charset="0"/>
              </a:rPr>
              <a:t>orientación </a:t>
            </a:r>
            <a:r>
              <a:rPr lang="es-CL" sz="1400" dirty="0" smtClean="0">
                <a:solidFill>
                  <a:prstClr val="black"/>
                </a:solidFill>
                <a:latin typeface="Verdana" pitchFamily="34" charset="0"/>
                <a:ea typeface="Verdana" pitchFamily="34" charset="0"/>
                <a:cs typeface="Verdana" pitchFamily="34" charset="0"/>
              </a:rPr>
              <a:t>sexual e identidad </a:t>
            </a:r>
            <a:r>
              <a:rPr lang="es-CL" sz="1400" dirty="0">
                <a:solidFill>
                  <a:prstClr val="black"/>
                </a:solidFill>
                <a:latin typeface="Verdana" pitchFamily="34" charset="0"/>
                <a:ea typeface="Verdana" pitchFamily="34" charset="0"/>
                <a:cs typeface="Verdana" pitchFamily="34" charset="0"/>
              </a:rPr>
              <a:t>de género.  </a:t>
            </a:r>
            <a:endParaRPr lang="es-CL" sz="1400" dirty="0" smtClean="0">
              <a:solidFill>
                <a:prstClr val="black"/>
              </a:solidFill>
              <a:latin typeface="Verdana" pitchFamily="34" charset="0"/>
              <a:ea typeface="Verdana" pitchFamily="34" charset="0"/>
              <a:cs typeface="Verdana" pitchFamily="34" charset="0"/>
            </a:endParaRPr>
          </a:p>
          <a:p>
            <a:pPr marL="720725" lvl="1" indent="-269875" algn="just">
              <a:buFont typeface="Arial" panose="020B0604020202020204" pitchFamily="34" charset="0"/>
              <a:buChar char="•"/>
            </a:pPr>
            <a:r>
              <a:rPr lang="es-CL" sz="1400" i="1" dirty="0" smtClean="0">
                <a:solidFill>
                  <a:prstClr val="black"/>
                </a:solidFill>
                <a:latin typeface="Verdana" pitchFamily="34" charset="0"/>
                <a:ea typeface="Verdana" pitchFamily="34" charset="0"/>
                <a:cs typeface="Verdana" pitchFamily="34" charset="0"/>
              </a:rPr>
              <a:t>Orientación sexual: </a:t>
            </a:r>
            <a:r>
              <a:rPr lang="es-CL" sz="1400" dirty="0" smtClean="0">
                <a:solidFill>
                  <a:prstClr val="black"/>
                </a:solidFill>
                <a:latin typeface="Verdana" pitchFamily="34" charset="0"/>
                <a:ea typeface="Verdana" pitchFamily="34" charset="0"/>
                <a:cs typeface="Verdana" pitchFamily="34" charset="0"/>
              </a:rPr>
              <a:t>aceptada </a:t>
            </a:r>
            <a:r>
              <a:rPr lang="es-CL" sz="1400" dirty="0">
                <a:solidFill>
                  <a:prstClr val="black"/>
                </a:solidFill>
                <a:latin typeface="Verdana" pitchFamily="34" charset="0"/>
                <a:ea typeface="Verdana" pitchFamily="34" charset="0"/>
                <a:cs typeface="Verdana" pitchFamily="34" charset="0"/>
              </a:rPr>
              <a:t>por la mayoría de los entrevistados, sin </a:t>
            </a:r>
            <a:r>
              <a:rPr lang="es-CL" sz="1400" dirty="0" smtClean="0">
                <a:solidFill>
                  <a:prstClr val="black"/>
                </a:solidFill>
                <a:latin typeface="Verdana" pitchFamily="34" charset="0"/>
                <a:ea typeface="Verdana" pitchFamily="34" charset="0"/>
                <a:cs typeface="Verdana" pitchFamily="34" charset="0"/>
              </a:rPr>
              <a:t>embargo, se recomienda: Simplificar enunciado; que respuesta sea </a:t>
            </a:r>
            <a:r>
              <a:rPr lang="es-CL" sz="1400" dirty="0" err="1" smtClean="0">
                <a:solidFill>
                  <a:prstClr val="black"/>
                </a:solidFill>
                <a:latin typeface="Verdana" pitchFamily="34" charset="0"/>
                <a:ea typeface="Verdana" pitchFamily="34" charset="0"/>
                <a:cs typeface="Verdana" pitchFamily="34" charset="0"/>
              </a:rPr>
              <a:t>autorreportada</a:t>
            </a:r>
            <a:r>
              <a:rPr lang="es-CL" sz="1400" dirty="0" smtClean="0">
                <a:solidFill>
                  <a:prstClr val="black"/>
                </a:solidFill>
                <a:latin typeface="Verdana" pitchFamily="34" charset="0"/>
                <a:ea typeface="Verdana" pitchFamily="34" charset="0"/>
                <a:cs typeface="Verdana" pitchFamily="34" charset="0"/>
              </a:rPr>
              <a:t>; contar con </a:t>
            </a:r>
            <a:r>
              <a:rPr lang="es-CL" sz="1400" dirty="0">
                <a:solidFill>
                  <a:prstClr val="black"/>
                </a:solidFill>
                <a:latin typeface="Verdana" pitchFamily="34" charset="0"/>
                <a:ea typeface="Verdana" pitchFamily="34" charset="0"/>
                <a:cs typeface="Verdana" pitchFamily="34" charset="0"/>
              </a:rPr>
              <a:t>tarjeta que </a:t>
            </a:r>
            <a:r>
              <a:rPr lang="es-CL" sz="1400" dirty="0" smtClean="0">
                <a:solidFill>
                  <a:prstClr val="black"/>
                </a:solidFill>
                <a:latin typeface="Verdana" pitchFamily="34" charset="0"/>
                <a:ea typeface="Verdana" pitchFamily="34" charset="0"/>
                <a:cs typeface="Verdana" pitchFamily="34" charset="0"/>
              </a:rPr>
              <a:t>ilustre </a:t>
            </a:r>
            <a:r>
              <a:rPr lang="es-CL" sz="1400" dirty="0">
                <a:solidFill>
                  <a:prstClr val="black"/>
                </a:solidFill>
                <a:latin typeface="Verdana" pitchFamily="34" charset="0"/>
                <a:ea typeface="Verdana" pitchFamily="34" charset="0"/>
                <a:cs typeface="Verdana" pitchFamily="34" charset="0"/>
              </a:rPr>
              <a:t>las opciones </a:t>
            </a:r>
            <a:r>
              <a:rPr lang="es-CL" sz="1400" dirty="0" smtClean="0">
                <a:solidFill>
                  <a:prstClr val="black"/>
                </a:solidFill>
                <a:latin typeface="Verdana" pitchFamily="34" charset="0"/>
                <a:ea typeface="Verdana" pitchFamily="34" charset="0"/>
                <a:cs typeface="Verdana" pitchFamily="34" charset="0"/>
              </a:rPr>
              <a:t>de respuesta; agregar explicación a categorías en </a:t>
            </a:r>
            <a:r>
              <a:rPr lang="es-CL" sz="1400" dirty="0">
                <a:solidFill>
                  <a:prstClr val="black"/>
                </a:solidFill>
                <a:latin typeface="Verdana" pitchFamily="34" charset="0"/>
                <a:ea typeface="Verdana" pitchFamily="34" charset="0"/>
                <a:cs typeface="Verdana" pitchFamily="34" charset="0"/>
              </a:rPr>
              <a:t>paréntesis. </a:t>
            </a:r>
            <a:endParaRPr lang="es-CL" sz="1400" dirty="0" smtClean="0">
              <a:solidFill>
                <a:prstClr val="black"/>
              </a:solidFill>
              <a:latin typeface="Verdana" pitchFamily="34" charset="0"/>
              <a:ea typeface="Verdana" pitchFamily="34" charset="0"/>
              <a:cs typeface="Verdana" pitchFamily="34" charset="0"/>
            </a:endParaRPr>
          </a:p>
          <a:p>
            <a:pPr marL="720725" lvl="1" indent="-269875" algn="just">
              <a:buFont typeface="Arial" panose="020B0604020202020204" pitchFamily="34" charset="0"/>
              <a:buChar char="•"/>
            </a:pPr>
            <a:r>
              <a:rPr lang="en-US" sz="1400" i="1" dirty="0" err="1" smtClean="0">
                <a:solidFill>
                  <a:prstClr val="black"/>
                </a:solidFill>
                <a:latin typeface="Verdana" pitchFamily="34" charset="0"/>
                <a:ea typeface="Verdana" pitchFamily="34" charset="0"/>
                <a:cs typeface="Verdana" pitchFamily="34" charset="0"/>
              </a:rPr>
              <a:t>Identidad</a:t>
            </a:r>
            <a:r>
              <a:rPr lang="en-US" sz="1400" i="1" dirty="0" smtClean="0">
                <a:solidFill>
                  <a:prstClr val="black"/>
                </a:solidFill>
                <a:latin typeface="Verdana" pitchFamily="34" charset="0"/>
                <a:ea typeface="Verdana" pitchFamily="34" charset="0"/>
                <a:cs typeface="Verdana" pitchFamily="34" charset="0"/>
              </a:rPr>
              <a:t> </a:t>
            </a:r>
            <a:r>
              <a:rPr lang="en-US" sz="1400" i="1" dirty="0">
                <a:solidFill>
                  <a:prstClr val="black"/>
                </a:solidFill>
                <a:latin typeface="Verdana" pitchFamily="34" charset="0"/>
                <a:ea typeface="Verdana" pitchFamily="34" charset="0"/>
                <a:cs typeface="Verdana" pitchFamily="34" charset="0"/>
              </a:rPr>
              <a:t>de </a:t>
            </a:r>
            <a:r>
              <a:rPr lang="en-US" sz="1400" i="1" dirty="0" err="1" smtClean="0">
                <a:solidFill>
                  <a:prstClr val="black"/>
                </a:solidFill>
                <a:latin typeface="Verdana" pitchFamily="34" charset="0"/>
                <a:ea typeface="Verdana" pitchFamily="34" charset="0"/>
                <a:cs typeface="Verdana" pitchFamily="34" charset="0"/>
              </a:rPr>
              <a:t>género</a:t>
            </a:r>
            <a:r>
              <a:rPr lang="en-US" sz="1400" i="1" dirty="0">
                <a:solidFill>
                  <a:prstClr val="black"/>
                </a:solidFill>
                <a:latin typeface="Verdana" pitchFamily="34" charset="0"/>
                <a:ea typeface="Verdana" pitchFamily="34" charset="0"/>
                <a:cs typeface="Verdana" pitchFamily="34" charset="0"/>
              </a:rPr>
              <a:t>:</a:t>
            </a:r>
            <a:r>
              <a:rPr lang="en-US" sz="1400" i="1" dirty="0" smtClean="0">
                <a:solidFill>
                  <a:prstClr val="black"/>
                </a:solidFill>
                <a:latin typeface="Verdana" pitchFamily="34" charset="0"/>
                <a:ea typeface="Verdana" pitchFamily="34" charset="0"/>
                <a:cs typeface="Verdana" pitchFamily="34" charset="0"/>
              </a:rPr>
              <a:t> </a:t>
            </a:r>
            <a:r>
              <a:rPr lang="en-US" sz="1400" dirty="0">
                <a:solidFill>
                  <a:prstClr val="black"/>
                </a:solidFill>
                <a:latin typeface="Verdana" pitchFamily="34" charset="0"/>
                <a:ea typeface="Verdana" pitchFamily="34" charset="0"/>
                <a:cs typeface="Verdana" pitchFamily="34" charset="0"/>
              </a:rPr>
              <a:t>se </a:t>
            </a:r>
            <a:r>
              <a:rPr lang="en-US" sz="1400" dirty="0" err="1" smtClean="0">
                <a:solidFill>
                  <a:prstClr val="black"/>
                </a:solidFill>
                <a:latin typeface="Verdana" pitchFamily="34" charset="0"/>
                <a:ea typeface="Verdana" pitchFamily="34" charset="0"/>
                <a:cs typeface="Verdana" pitchFamily="34" charset="0"/>
              </a:rPr>
              <a:t>observa</a:t>
            </a:r>
            <a:r>
              <a:rPr lang="en-US" sz="1400" dirty="0" smtClean="0">
                <a:solidFill>
                  <a:prstClr val="black"/>
                </a:solidFill>
                <a:latin typeface="Verdana" pitchFamily="34" charset="0"/>
                <a:ea typeface="Verdana" pitchFamily="34" charset="0"/>
                <a:cs typeface="Verdana" pitchFamily="34" charset="0"/>
              </a:rPr>
              <a:t> </a:t>
            </a:r>
            <a:r>
              <a:rPr lang="es-CL" sz="1400" dirty="0">
                <a:solidFill>
                  <a:prstClr val="black"/>
                </a:solidFill>
                <a:latin typeface="Verdana" pitchFamily="34" charset="0"/>
                <a:ea typeface="Verdana" pitchFamily="34" charset="0"/>
                <a:cs typeface="Verdana" pitchFamily="34" charset="0"/>
              </a:rPr>
              <a:t>dificultad en la comprensión de </a:t>
            </a:r>
            <a:r>
              <a:rPr lang="es-CL" sz="1400" dirty="0" smtClean="0">
                <a:solidFill>
                  <a:prstClr val="black"/>
                </a:solidFill>
                <a:latin typeface="Verdana" pitchFamily="34" charset="0"/>
                <a:ea typeface="Verdana" pitchFamily="34" charset="0"/>
                <a:cs typeface="Verdana" pitchFamily="34" charset="0"/>
              </a:rPr>
              <a:t>alternativas de respuesta </a:t>
            </a:r>
            <a:r>
              <a:rPr lang="fr-FR" sz="1400" i="1" dirty="0" smtClean="0">
                <a:solidFill>
                  <a:prstClr val="black"/>
                </a:solidFill>
                <a:latin typeface="Verdana" pitchFamily="34" charset="0"/>
                <a:ea typeface="Verdana" pitchFamily="34" charset="0"/>
                <a:cs typeface="Verdana" pitchFamily="34" charset="0"/>
              </a:rPr>
              <a:t>Trans </a:t>
            </a:r>
            <a:r>
              <a:rPr lang="fr-FR" sz="1400" i="1" dirty="0" err="1" smtClean="0">
                <a:solidFill>
                  <a:prstClr val="black"/>
                </a:solidFill>
                <a:latin typeface="Verdana" pitchFamily="34" charset="0"/>
                <a:ea typeface="Verdana" pitchFamily="34" charset="0"/>
                <a:cs typeface="Verdana" pitchFamily="34" charset="0"/>
              </a:rPr>
              <a:t>masculino</a:t>
            </a:r>
            <a:r>
              <a:rPr lang="fr-FR" sz="1400" i="1" dirty="0" smtClean="0">
                <a:solidFill>
                  <a:prstClr val="black"/>
                </a:solidFill>
                <a:latin typeface="Verdana" pitchFamily="34" charset="0"/>
                <a:ea typeface="Verdana" pitchFamily="34" charset="0"/>
                <a:cs typeface="Verdana" pitchFamily="34" charset="0"/>
              </a:rPr>
              <a:t> </a:t>
            </a:r>
            <a:r>
              <a:rPr lang="es-CL" sz="1400" dirty="0" smtClean="0">
                <a:solidFill>
                  <a:prstClr val="black"/>
                </a:solidFill>
                <a:latin typeface="Verdana" pitchFamily="34" charset="0"/>
                <a:ea typeface="Verdana" pitchFamily="34" charset="0"/>
                <a:cs typeface="Verdana" pitchFamily="34" charset="0"/>
              </a:rPr>
              <a:t>y </a:t>
            </a:r>
            <a:r>
              <a:rPr lang="fr-FR" sz="1400" i="1" dirty="0" smtClean="0">
                <a:solidFill>
                  <a:prstClr val="black"/>
                </a:solidFill>
                <a:latin typeface="Verdana" pitchFamily="34" charset="0"/>
                <a:ea typeface="Verdana" pitchFamily="34" charset="0"/>
                <a:cs typeface="Verdana" pitchFamily="34" charset="0"/>
              </a:rPr>
              <a:t>Trans </a:t>
            </a:r>
            <a:r>
              <a:rPr lang="fr-FR" sz="1400" i="1" dirty="0" err="1">
                <a:solidFill>
                  <a:prstClr val="black"/>
                </a:solidFill>
                <a:latin typeface="Verdana" pitchFamily="34" charset="0"/>
                <a:ea typeface="Verdana" pitchFamily="34" charset="0"/>
                <a:cs typeface="Verdana" pitchFamily="34" charset="0"/>
              </a:rPr>
              <a:t>femenino</a:t>
            </a:r>
            <a:r>
              <a:rPr lang="es-CL" sz="1400" dirty="0">
                <a:solidFill>
                  <a:prstClr val="black"/>
                </a:solidFill>
                <a:latin typeface="Verdana" pitchFamily="34" charset="0"/>
                <a:ea typeface="Verdana" pitchFamily="34" charset="0"/>
                <a:cs typeface="Verdana" pitchFamily="34" charset="0"/>
              </a:rPr>
              <a:t>. </a:t>
            </a:r>
            <a:r>
              <a:rPr lang="es-CL" sz="1400" dirty="0" smtClean="0">
                <a:solidFill>
                  <a:prstClr val="black"/>
                </a:solidFill>
                <a:latin typeface="Verdana" pitchFamily="34" charset="0"/>
                <a:ea typeface="Verdana" pitchFamily="34" charset="0"/>
                <a:cs typeface="Verdana" pitchFamily="34" charset="0"/>
              </a:rPr>
              <a:t>Recomendación: simplificar enunciado; </a:t>
            </a:r>
            <a:r>
              <a:rPr lang="es-CL" sz="1400" dirty="0">
                <a:solidFill>
                  <a:prstClr val="black"/>
                </a:solidFill>
                <a:latin typeface="Verdana" pitchFamily="34" charset="0"/>
                <a:ea typeface="Verdana" pitchFamily="34" charset="0"/>
                <a:cs typeface="Verdana" pitchFamily="34" charset="0"/>
              </a:rPr>
              <a:t>reducir las categorías de respuesta </a:t>
            </a:r>
            <a:r>
              <a:rPr lang="es-CL" sz="1400" dirty="0" smtClean="0">
                <a:solidFill>
                  <a:prstClr val="black"/>
                </a:solidFill>
                <a:latin typeface="Verdana" pitchFamily="34" charset="0"/>
                <a:ea typeface="Verdana" pitchFamily="34" charset="0"/>
                <a:cs typeface="Verdana" pitchFamily="34" charset="0"/>
              </a:rPr>
              <a:t>a: Masculino; Femenino; </a:t>
            </a:r>
            <a:r>
              <a:rPr lang="es-CL" sz="1400" dirty="0">
                <a:solidFill>
                  <a:prstClr val="black"/>
                </a:solidFill>
                <a:latin typeface="Verdana" pitchFamily="34" charset="0"/>
                <a:ea typeface="Verdana" pitchFamily="34" charset="0"/>
                <a:cs typeface="Verdana" pitchFamily="34" charset="0"/>
              </a:rPr>
              <a:t>Otra. </a:t>
            </a:r>
            <a:r>
              <a:rPr lang="es-CL" sz="1400" dirty="0" smtClean="0">
                <a:solidFill>
                  <a:prstClr val="black"/>
                </a:solidFill>
                <a:latin typeface="Verdana" pitchFamily="34" charset="0"/>
                <a:ea typeface="Verdana" pitchFamily="34" charset="0"/>
                <a:cs typeface="Verdana" pitchFamily="34" charset="0"/>
              </a:rPr>
              <a:t>Especifique.</a:t>
            </a:r>
            <a:endParaRPr lang="es-CL" sz="1400" dirty="0">
              <a:solidFill>
                <a:prstClr val="black"/>
              </a:solidFill>
              <a:latin typeface="Verdana" pitchFamily="34" charset="0"/>
              <a:ea typeface="Verdana" pitchFamily="34" charset="0"/>
              <a:cs typeface="Verdana" pitchFamily="34" charset="0"/>
            </a:endParaRPr>
          </a:p>
        </p:txBody>
      </p:sp>
      <p:sp>
        <p:nvSpPr>
          <p:cNvPr id="4" name="Rectangle 1"/>
          <p:cNvSpPr>
            <a:spLocks noChangeArrowheads="1"/>
          </p:cNvSpPr>
          <p:nvPr/>
        </p:nvSpPr>
        <p:spPr bwMode="auto">
          <a:xfrm>
            <a:off x="1076604" y="144321"/>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DIVERSIDAD SEXUAL</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347488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1250561" y="609016"/>
            <a:ext cx="7717390" cy="3323987"/>
          </a:xfrm>
          <a:prstGeom prst="rect">
            <a:avLst/>
          </a:prstGeom>
        </p:spPr>
        <p:txBody>
          <a:bodyPr wrap="square">
            <a:spAutoFit/>
          </a:bodyPr>
          <a:lstStyle/>
          <a:p>
            <a:pPr algn="just" hangingPunct="0"/>
            <a:r>
              <a:rPr lang="es-CL" sz="1400" b="1" dirty="0" smtClean="0">
                <a:latin typeface="Verdana" panose="020B0604030504040204" pitchFamily="34" charset="0"/>
                <a:ea typeface="Verdana" panose="020B0604030504040204" pitchFamily="34" charset="0"/>
                <a:cs typeface="Verdana" panose="020B0604030504040204" pitchFamily="34" charset="0"/>
              </a:rPr>
              <a:t>3) Prueba de campo: </a:t>
            </a:r>
            <a:r>
              <a:rPr lang="es-CL" sz="1400" dirty="0" smtClean="0">
                <a:latin typeface="Verdana" panose="020B0604030504040204" pitchFamily="34" charset="0"/>
                <a:ea typeface="Verdana" panose="020B0604030504040204" pitchFamily="34" charset="0"/>
                <a:cs typeface="Verdana" panose="020B0604030504040204" pitchFamily="34" charset="0"/>
              </a:rPr>
              <a:t>Preguntas </a:t>
            </a:r>
            <a:r>
              <a:rPr lang="es-CL" sz="1400" dirty="0">
                <a:latin typeface="Verdana" panose="020B0604030504040204" pitchFamily="34" charset="0"/>
                <a:ea typeface="Verdana" panose="020B0604030504040204" pitchFamily="34" charset="0"/>
                <a:cs typeface="Verdana" panose="020B0604030504040204" pitchFamily="34" charset="0"/>
              </a:rPr>
              <a:t>fueron probadas en dos modalidades de aplicación (cara a cara y </a:t>
            </a:r>
            <a:r>
              <a:rPr lang="es-CL" sz="1400" dirty="0" err="1">
                <a:latin typeface="Verdana" panose="020B0604030504040204" pitchFamily="34" charset="0"/>
                <a:ea typeface="Verdana" panose="020B0604030504040204" pitchFamily="34" charset="0"/>
                <a:cs typeface="Verdana" panose="020B0604030504040204" pitchFamily="34" charset="0"/>
              </a:rPr>
              <a:t>autoaplicado</a:t>
            </a:r>
            <a:r>
              <a:rPr lang="es-CL" sz="1400" dirty="0">
                <a:latin typeface="Verdana" panose="020B0604030504040204" pitchFamily="34" charset="0"/>
                <a:ea typeface="Verdana" panose="020B0604030504040204" pitchFamily="34" charset="0"/>
                <a:cs typeface="Verdana" panose="020B0604030504040204" pitchFamily="34" charset="0"/>
              </a:rPr>
              <a:t>) a una muestra </a:t>
            </a:r>
            <a:r>
              <a:rPr lang="es-CL" sz="1400" dirty="0" smtClean="0">
                <a:latin typeface="Verdana" panose="020B0604030504040204" pitchFamily="34" charset="0"/>
                <a:ea typeface="Verdana" panose="020B0604030504040204" pitchFamily="34" charset="0"/>
                <a:cs typeface="Verdana" panose="020B0604030504040204" pitchFamily="34" charset="0"/>
              </a:rPr>
              <a:t>de aproximadamente 1.600 hogares de las </a:t>
            </a:r>
            <a:r>
              <a:rPr lang="es-CL" sz="1400" dirty="0">
                <a:latin typeface="Verdana" panose="020B0604030504040204" pitchFamily="34" charset="0"/>
                <a:ea typeface="Verdana" panose="020B0604030504040204" pitchFamily="34" charset="0"/>
                <a:cs typeface="Verdana" panose="020B0604030504040204" pitchFamily="34" charset="0"/>
              </a:rPr>
              <a:t>regiones Metropolitana, de Valparaíso y </a:t>
            </a:r>
            <a:r>
              <a:rPr lang="es-CL" sz="1400" dirty="0" smtClean="0">
                <a:latin typeface="Verdana" panose="020B0604030504040204" pitchFamily="34" charset="0"/>
                <a:ea typeface="Verdana" panose="020B0604030504040204" pitchFamily="34" charset="0"/>
                <a:cs typeface="Verdana" panose="020B0604030504040204" pitchFamily="34" charset="0"/>
              </a:rPr>
              <a:t>O'Higgins. Las preguntas se aplican a personas de 15 años o más.</a:t>
            </a:r>
            <a:endParaRPr lang="es-CL" sz="1400" dirty="0">
              <a:latin typeface="Verdana" panose="020B0604030504040204" pitchFamily="34" charset="0"/>
              <a:ea typeface="Verdana" panose="020B0604030504040204" pitchFamily="34" charset="0"/>
              <a:cs typeface="Verdana" panose="020B0604030504040204" pitchFamily="34" charset="0"/>
            </a:endParaRPr>
          </a:p>
          <a:p>
            <a:pPr marL="57150" algn="just"/>
            <a:endParaRPr lang="es-CL" sz="1400" dirty="0" smtClean="0">
              <a:solidFill>
                <a:prstClr val="black"/>
              </a:solidFill>
              <a:latin typeface="Verdana" pitchFamily="34" charset="0"/>
              <a:ea typeface="Verdana" pitchFamily="34" charset="0"/>
              <a:cs typeface="Verdana" pitchFamily="34" charset="0"/>
            </a:endParaRPr>
          </a:p>
          <a:p>
            <a:pPr marL="57150" algn="just"/>
            <a:r>
              <a:rPr lang="es-CL" sz="1400" dirty="0" smtClean="0">
                <a:solidFill>
                  <a:prstClr val="black"/>
                </a:solidFill>
                <a:latin typeface="Verdana" pitchFamily="34" charset="0"/>
                <a:ea typeface="Verdana" pitchFamily="34" charset="0"/>
                <a:cs typeface="Verdana" pitchFamily="34" charset="0"/>
              </a:rPr>
              <a:t>Recomendaciones: </a:t>
            </a:r>
          </a:p>
          <a:p>
            <a:pPr marL="342900" indent="-285750" algn="just">
              <a:buFont typeface="Arial" panose="020B0604020202020204" pitchFamily="34" charset="0"/>
              <a:buChar char="•"/>
            </a:pPr>
            <a:r>
              <a:rPr lang="es-CL" sz="1400" dirty="0" smtClean="0">
                <a:solidFill>
                  <a:prstClr val="black"/>
                </a:solidFill>
                <a:latin typeface="Verdana" pitchFamily="34" charset="0"/>
                <a:ea typeface="Verdana" pitchFamily="34" charset="0"/>
                <a:cs typeface="Verdana" pitchFamily="34" charset="0"/>
              </a:rPr>
              <a:t>Dado que no se encontraron diferencias significativas en la distribución de respuestas entre formas, se recomienda que las preguntas sean aplicadas por el propio encuestador ya que es más expedito y menos complejo en términos operativos; permitir explicar, de forma estandarizada, los conceptos relacionados a estas preguntas, los </a:t>
            </a:r>
            <a:r>
              <a:rPr lang="es-CL" sz="1400" dirty="0">
                <a:solidFill>
                  <a:prstClr val="black"/>
                </a:solidFill>
                <a:latin typeface="Verdana" pitchFamily="34" charset="0"/>
                <a:ea typeface="Verdana" pitchFamily="34" charset="0"/>
                <a:cs typeface="Verdana" pitchFamily="34" charset="0"/>
              </a:rPr>
              <a:t>que pueden ser difíciles de comprender, en particular, a personas mayores. </a:t>
            </a:r>
          </a:p>
          <a:p>
            <a:pPr marL="342900" indent="-285750" algn="just">
              <a:buFont typeface="Arial" panose="020B0604020202020204" pitchFamily="34" charset="0"/>
              <a:buChar char="•"/>
            </a:pPr>
            <a:r>
              <a:rPr lang="es-CL" sz="1400" dirty="0">
                <a:solidFill>
                  <a:prstClr val="black"/>
                </a:solidFill>
                <a:latin typeface="Verdana" pitchFamily="34" charset="0"/>
                <a:ea typeface="Verdana" pitchFamily="34" charset="0"/>
                <a:cs typeface="Verdana" pitchFamily="34" charset="0"/>
              </a:rPr>
              <a:t>Acotar la población consultada a personas de 18 años o más presentes en el hogar al momento de la entrevista. Aplicar a población de menor edad, requiere de consentimiento informado de la madre, padre o tutor/a.</a:t>
            </a:r>
            <a:endParaRPr lang="es-CL" sz="1400" dirty="0">
              <a:solidFill>
                <a:prstClr val="black"/>
              </a:solidFill>
              <a:latin typeface="Verdana" pitchFamily="34" charset="0"/>
              <a:ea typeface="Verdana" pitchFamily="34" charset="0"/>
              <a:cs typeface="Verdana" pitchFamily="34" charset="0"/>
            </a:endParaRPr>
          </a:p>
        </p:txBody>
      </p:sp>
      <p:sp>
        <p:nvSpPr>
          <p:cNvPr id="4" name="Rectangle 1"/>
          <p:cNvSpPr>
            <a:spLocks noChangeArrowheads="1"/>
          </p:cNvSpPr>
          <p:nvPr/>
        </p:nvSpPr>
        <p:spPr bwMode="auto">
          <a:xfrm>
            <a:off x="1076604" y="144321"/>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DIVERSIDAD SEXUAL</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Tree>
    <p:extLst>
      <p:ext uri="{BB962C8B-B14F-4D97-AF65-F5344CB8AC3E}">
        <p14:creationId xmlns:p14="http://schemas.microsoft.com/office/powerpoint/2010/main" val="15128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76604" y="144321"/>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PREGUNTA SOBRE ORIENTACIÓN SEXUAL</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41" y="820003"/>
            <a:ext cx="2975005" cy="316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134047" y="851553"/>
            <a:ext cx="4833904" cy="2246769"/>
          </a:xfrm>
          <a:prstGeom prst="rect">
            <a:avLst/>
          </a:prstGeom>
        </p:spPr>
        <p:txBody>
          <a:bodyPr wrap="square">
            <a:spAutoFit/>
          </a:bodyPr>
          <a:lstStyle/>
          <a:p>
            <a:pPr algn="just"/>
            <a:r>
              <a:rPr lang="es-CL" sz="1600" b="1" cap="all" dirty="0" smtClean="0">
                <a:solidFill>
                  <a:schemeClr val="tx2"/>
                </a:solidFill>
                <a:latin typeface="Verdana" pitchFamily="34" charset="0"/>
                <a:ea typeface="Verdana" pitchFamily="34" charset="0"/>
                <a:cs typeface="Verdana" pitchFamily="34" charset="0"/>
              </a:rPr>
              <a:t>¿C</a:t>
            </a:r>
            <a:r>
              <a:rPr lang="es-CL" sz="1600" b="1" dirty="0" smtClean="0">
                <a:solidFill>
                  <a:schemeClr val="tx2"/>
                </a:solidFill>
                <a:latin typeface="Verdana" pitchFamily="34" charset="0"/>
                <a:ea typeface="Verdana" pitchFamily="34" charset="0"/>
                <a:cs typeface="Verdana" pitchFamily="34" charset="0"/>
              </a:rPr>
              <a:t>uál de estas alternativas define mejor su orientación sexual?</a:t>
            </a:r>
          </a:p>
          <a:p>
            <a:pPr algn="just"/>
            <a:endParaRPr lang="es-CL" b="1" dirty="0" smtClean="0">
              <a:solidFill>
                <a:schemeClr val="tx2"/>
              </a:solidFill>
              <a:latin typeface="Verdana" pitchFamily="34" charset="0"/>
              <a:ea typeface="Verdana" pitchFamily="34" charset="0"/>
              <a:cs typeface="Verdana" pitchFamily="34" charset="0"/>
            </a:endParaRPr>
          </a:p>
          <a:p>
            <a:pPr algn="just"/>
            <a:r>
              <a:rPr lang="es-CL" dirty="0" smtClean="0"/>
              <a:t>                 </a:t>
            </a:r>
            <a:r>
              <a:rPr lang="es-CL" dirty="0">
                <a:latin typeface="Verdana" pitchFamily="34" charset="0"/>
                <a:ea typeface="Verdana" pitchFamily="34" charset="0"/>
                <a:cs typeface="Verdana" pitchFamily="34" charset="0"/>
              </a:rPr>
              <a:t>1. Heterosexual</a:t>
            </a:r>
          </a:p>
          <a:p>
            <a:pPr lvl="0" algn="just"/>
            <a:r>
              <a:rPr lang="es-CL" dirty="0">
                <a:latin typeface="Verdana" pitchFamily="34" charset="0"/>
                <a:ea typeface="Verdana" pitchFamily="34" charset="0"/>
                <a:cs typeface="Verdana" pitchFamily="34" charset="0"/>
              </a:rPr>
              <a:t>           2. Gay/ Lesbiana</a:t>
            </a:r>
          </a:p>
          <a:p>
            <a:pPr algn="just"/>
            <a:r>
              <a:rPr lang="es-CL" dirty="0">
                <a:latin typeface="Verdana" pitchFamily="34" charset="0"/>
                <a:ea typeface="Verdana" pitchFamily="34" charset="0"/>
                <a:cs typeface="Verdana" pitchFamily="34" charset="0"/>
              </a:rPr>
              <a:t>           3. Bisexual</a:t>
            </a:r>
          </a:p>
          <a:p>
            <a:pPr algn="just"/>
            <a:r>
              <a:rPr lang="es-CL" dirty="0">
                <a:latin typeface="Verdana" pitchFamily="34" charset="0"/>
                <a:ea typeface="Verdana" pitchFamily="34" charset="0"/>
                <a:cs typeface="Verdana" pitchFamily="34" charset="0"/>
              </a:rPr>
              <a:t>           4. Otra. Especifique</a:t>
            </a:r>
          </a:p>
          <a:p>
            <a:pPr algn="just"/>
            <a:r>
              <a:rPr lang="es-CL" i="1" dirty="0">
                <a:latin typeface="Verdana" pitchFamily="34" charset="0"/>
                <a:ea typeface="Verdana" pitchFamily="34" charset="0"/>
                <a:cs typeface="Verdana" pitchFamily="34" charset="0"/>
              </a:rPr>
              <a:t> </a:t>
            </a:r>
            <a:endParaRPr lang="es-CL"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8926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76604" y="144321"/>
            <a:ext cx="78913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defTabSz="914400" fontAlgn="base">
              <a:spcBef>
                <a:spcPct val="0"/>
              </a:spcBef>
              <a:spcAft>
                <a:spcPct val="0"/>
              </a:spcAft>
            </a:pPr>
            <a:r>
              <a:rPr lang="es-CL" b="1" dirty="0" smtClean="0">
                <a:solidFill>
                  <a:schemeClr val="tx2">
                    <a:lumMod val="60000"/>
                    <a:lumOff val="40000"/>
                  </a:schemeClr>
                </a:solidFill>
                <a:latin typeface="Verdana"/>
                <a:ea typeface="Calibri" pitchFamily="34" charset="0"/>
                <a:cs typeface="Verdana"/>
              </a:rPr>
              <a:t>PREGUNTA SOBRE IDENTIDAD DE GÉNERO</a:t>
            </a:r>
            <a:endParaRPr kumimoji="0" lang="is-IS" b="1" i="0" u="none" strike="noStrike" cap="none" normalizeH="0" baseline="0" dirty="0" smtClean="0">
              <a:ln>
                <a:noFill/>
              </a:ln>
              <a:solidFill>
                <a:schemeClr val="tx2">
                  <a:lumMod val="60000"/>
                  <a:lumOff val="40000"/>
                </a:schemeClr>
              </a:solidFill>
              <a:effectLst/>
              <a:latin typeface="Verdana"/>
              <a:ea typeface="Calibri" pitchFamily="34" charset="0"/>
              <a:cs typeface="Verdana"/>
            </a:endParaRPr>
          </a:p>
        </p:txBody>
      </p:sp>
      <p:sp>
        <p:nvSpPr>
          <p:cNvPr id="2" name="1 Rectángulo"/>
          <p:cNvSpPr/>
          <p:nvPr/>
        </p:nvSpPr>
        <p:spPr>
          <a:xfrm>
            <a:off x="4134047" y="851553"/>
            <a:ext cx="4833904" cy="1938992"/>
          </a:xfrm>
          <a:prstGeom prst="rect">
            <a:avLst/>
          </a:prstGeom>
        </p:spPr>
        <p:txBody>
          <a:bodyPr wrap="square">
            <a:spAutoFit/>
          </a:bodyPr>
          <a:lstStyle/>
          <a:p>
            <a:pPr algn="just"/>
            <a:r>
              <a:rPr lang="es-CL" sz="1600" b="1" dirty="0" smtClean="0">
                <a:solidFill>
                  <a:schemeClr val="tx2"/>
                </a:solidFill>
                <a:latin typeface="Verdana" pitchFamily="34" charset="0"/>
                <a:ea typeface="Verdana" pitchFamily="34" charset="0"/>
                <a:cs typeface="Verdana" pitchFamily="34" charset="0"/>
              </a:rPr>
              <a:t>En </a:t>
            </a:r>
            <a:r>
              <a:rPr lang="es-CL" sz="1600" b="1" dirty="0">
                <a:solidFill>
                  <a:schemeClr val="tx2"/>
                </a:solidFill>
                <a:latin typeface="Verdana" pitchFamily="34" charset="0"/>
                <a:ea typeface="Verdana" pitchFamily="34" charset="0"/>
                <a:cs typeface="Verdana" pitchFamily="34" charset="0"/>
              </a:rPr>
              <a:t>cuanto a su </a:t>
            </a:r>
            <a:r>
              <a:rPr lang="es-CL" sz="1600" b="1" dirty="0" smtClean="0">
                <a:solidFill>
                  <a:schemeClr val="tx2"/>
                </a:solidFill>
                <a:latin typeface="Verdana" pitchFamily="34" charset="0"/>
                <a:ea typeface="Verdana" pitchFamily="34" charset="0"/>
                <a:cs typeface="Verdana" pitchFamily="34" charset="0"/>
              </a:rPr>
              <a:t>género, </a:t>
            </a:r>
            <a:r>
              <a:rPr lang="es-CL" sz="1600" b="1" dirty="0">
                <a:solidFill>
                  <a:schemeClr val="tx2"/>
                </a:solidFill>
                <a:latin typeface="Verdana" pitchFamily="34" charset="0"/>
                <a:ea typeface="Verdana" pitchFamily="34" charset="0"/>
                <a:cs typeface="Verdana" pitchFamily="34" charset="0"/>
              </a:rPr>
              <a:t>¿usted se identifica como</a:t>
            </a:r>
            <a:r>
              <a:rPr lang="es-CL" sz="1600" b="1" dirty="0" smtClean="0">
                <a:solidFill>
                  <a:schemeClr val="tx2"/>
                </a:solidFill>
                <a:latin typeface="Verdana" pitchFamily="34" charset="0"/>
                <a:ea typeface="Verdana" pitchFamily="34" charset="0"/>
                <a:cs typeface="Verdana" pitchFamily="34" charset="0"/>
              </a:rPr>
              <a:t>?</a:t>
            </a:r>
          </a:p>
          <a:p>
            <a:pPr algn="just"/>
            <a:endParaRPr lang="es-CL" sz="1600" b="1" dirty="0">
              <a:solidFill>
                <a:schemeClr val="tx2"/>
              </a:solidFill>
              <a:latin typeface="Verdana" pitchFamily="34" charset="0"/>
              <a:ea typeface="Verdana" pitchFamily="34" charset="0"/>
              <a:cs typeface="Verdana" pitchFamily="34" charset="0"/>
            </a:endParaRPr>
          </a:p>
          <a:p>
            <a:pPr algn="just"/>
            <a:r>
              <a:rPr lang="es-CL" dirty="0"/>
              <a:t>            1. Masculino</a:t>
            </a:r>
          </a:p>
          <a:p>
            <a:pPr algn="just"/>
            <a:r>
              <a:rPr lang="es-CL" dirty="0"/>
              <a:t>            2. Femenino</a:t>
            </a:r>
          </a:p>
          <a:p>
            <a:pPr algn="just"/>
            <a:r>
              <a:rPr lang="es-CL" dirty="0"/>
              <a:t>            3. </a:t>
            </a:r>
            <a:r>
              <a:rPr lang="es-CL" dirty="0" smtClean="0"/>
              <a:t>Otro</a:t>
            </a:r>
            <a:r>
              <a:rPr lang="es-CL" dirty="0"/>
              <a:t>. Especifique</a:t>
            </a:r>
          </a:p>
          <a:p>
            <a:pPr algn="just"/>
            <a:r>
              <a:rPr lang="es-CL" dirty="0">
                <a:latin typeface="Verdana" pitchFamily="34" charset="0"/>
                <a:ea typeface="Verdana" pitchFamily="34" charset="0"/>
                <a:cs typeface="Verdana" pitchFamily="34"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132" y="851553"/>
            <a:ext cx="2883915" cy="318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430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10195</TotalTime>
  <Words>4143</Words>
  <Application>Microsoft Office PowerPoint</Application>
  <PresentationFormat>Presentación en pantalla (16:9)</PresentationFormat>
  <Paragraphs>708</Paragraphs>
  <Slides>38</Slides>
  <Notes>17</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MIDEPLAN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Consuelo Cortés</dc:creator>
  <cp:lastModifiedBy>Heidi Berner Herrera</cp:lastModifiedBy>
  <cp:revision>506</cp:revision>
  <cp:lastPrinted>2016-08-22T20:25:43Z</cp:lastPrinted>
  <dcterms:created xsi:type="dcterms:W3CDTF">2016-04-04T17:58:36Z</dcterms:created>
  <dcterms:modified xsi:type="dcterms:W3CDTF">2016-10-17T21:57:11Z</dcterms:modified>
</cp:coreProperties>
</file>